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</p:sldIdLst>
  <p:sldSz cy="6858000" cx="12192000"/>
  <p:notesSz cx="6858000" cy="9144000"/>
  <p:embeddedFontLst>
    <p:embeddedFont>
      <p:font typeface="Raleway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  <p:embeddedFont>
      <p:font typeface="Raleway Thin"/>
      <p:regular r:id="rId64"/>
      <p:bold r:id="rId65"/>
      <p:italic r:id="rId66"/>
      <p:boldItalic r:id="rId67"/>
    </p:embeddedFont>
    <p:embeddedFont>
      <p:font typeface="Tahoma"/>
      <p:regular r:id="rId68"/>
      <p:bold r:id="rId69"/>
    </p:embeddedFont>
    <p:embeddedFont>
      <p:font typeface="Barlow Light"/>
      <p:regular r:id="rId70"/>
      <p:bold r:id="rId71"/>
      <p:italic r:id="rId72"/>
      <p:boldItalic r:id="rId73"/>
    </p:embeddedFont>
    <p:embeddedFont>
      <p:font typeface="Barlow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BarlowLight-boldItalic.fntdata"/><Relationship Id="rId72" Type="http://schemas.openxmlformats.org/officeDocument/2006/relationships/font" Target="fonts/BarlowLight-italic.fntdata"/><Relationship Id="rId31" Type="http://schemas.openxmlformats.org/officeDocument/2006/relationships/slide" Target="slides/slide25.xml"/><Relationship Id="rId75" Type="http://schemas.openxmlformats.org/officeDocument/2006/relationships/font" Target="fonts/Barlow-bold.fntdata"/><Relationship Id="rId30" Type="http://schemas.openxmlformats.org/officeDocument/2006/relationships/slide" Target="slides/slide24.xml"/><Relationship Id="rId74" Type="http://schemas.openxmlformats.org/officeDocument/2006/relationships/font" Target="fonts/Barlow-regular.fntdata"/><Relationship Id="rId33" Type="http://schemas.openxmlformats.org/officeDocument/2006/relationships/slide" Target="slides/slide27.xml"/><Relationship Id="rId77" Type="http://schemas.openxmlformats.org/officeDocument/2006/relationships/font" Target="fonts/Barlow-boldItalic.fntdata"/><Relationship Id="rId32" Type="http://schemas.openxmlformats.org/officeDocument/2006/relationships/slide" Target="slides/slide26.xml"/><Relationship Id="rId76" Type="http://schemas.openxmlformats.org/officeDocument/2006/relationships/font" Target="fonts/Barlow-italic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BarlowLight-bold.fntdata"/><Relationship Id="rId70" Type="http://schemas.openxmlformats.org/officeDocument/2006/relationships/font" Target="fonts/BarlowLigh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4.xml"/><Relationship Id="rId64" Type="http://schemas.openxmlformats.org/officeDocument/2006/relationships/font" Target="fonts/RalewayThin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66" Type="http://schemas.openxmlformats.org/officeDocument/2006/relationships/font" Target="fonts/RalewayThin-italic.fntdata"/><Relationship Id="rId21" Type="http://schemas.openxmlformats.org/officeDocument/2006/relationships/slide" Target="slides/slide15.xml"/><Relationship Id="rId65" Type="http://schemas.openxmlformats.org/officeDocument/2006/relationships/font" Target="fonts/RalewayThin-bold.fntdata"/><Relationship Id="rId24" Type="http://schemas.openxmlformats.org/officeDocument/2006/relationships/slide" Target="slides/slide18.xml"/><Relationship Id="rId68" Type="http://schemas.openxmlformats.org/officeDocument/2006/relationships/font" Target="fonts/Tahoma-regular.fntdata"/><Relationship Id="rId23" Type="http://schemas.openxmlformats.org/officeDocument/2006/relationships/slide" Target="slides/slide17.xml"/><Relationship Id="rId67" Type="http://schemas.openxmlformats.org/officeDocument/2006/relationships/font" Target="fonts/RalewayThin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Tahom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aleway-bold.fntdata"/><Relationship Id="rId12" Type="http://schemas.openxmlformats.org/officeDocument/2006/relationships/slide" Target="slides/slide6.xml"/><Relationship Id="rId56" Type="http://schemas.openxmlformats.org/officeDocument/2006/relationships/font" Target="fonts/Raleway-regular.fntdata"/><Relationship Id="rId15" Type="http://schemas.openxmlformats.org/officeDocument/2006/relationships/slide" Target="slides/slide9.xml"/><Relationship Id="rId59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58" Type="http://schemas.openxmlformats.org/officeDocument/2006/relationships/font" Target="fonts/Raleway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29e0365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d29e03656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29e0365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29e036561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p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cd16bbc73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cd16bbc7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6" name="Google Shape;626;p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2" name="Google Shape;642;p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0" name="Google Shape;650;p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3" name="Google Shape;763;p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2" name="Google Shape;772;p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Google Shape;779;p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p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3" name="Google Shape;793;p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p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6" name="Google Shape;846;p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1" name="Google Shape;891;p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p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p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p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3" name="Google Shape;1073;p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p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p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cc34462e5f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gcc34462e5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cc34462e5f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cc34462e5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Sub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1447800" y="2708034"/>
            <a:ext cx="6235600" cy="15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1447800" y="4383636"/>
            <a:ext cx="6235600" cy="5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4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09600" y="807467"/>
            <a:ext cx="752120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609600" y="2661002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 + 3 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609600" y="807467"/>
            <a:ext cx="752120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609600" y="2661002"/>
            <a:ext cx="34180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5pPr>
            <a:lvl6pPr indent="-3302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6pPr>
            <a:lvl7pPr indent="-3302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7pPr>
            <a:lvl8pPr indent="-3302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8pPr>
            <a:lvl9pPr indent="-3302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9pPr>
          </a:lstStyle>
          <a:p/>
        </p:txBody>
      </p:sp>
      <p:sp>
        <p:nvSpPr>
          <p:cNvPr id="104" name="Google Shape;104;p16"/>
          <p:cNvSpPr txBox="1"/>
          <p:nvPr>
            <p:ph idx="2" type="body"/>
          </p:nvPr>
        </p:nvSpPr>
        <p:spPr>
          <a:xfrm>
            <a:off x="4387000" y="2661002"/>
            <a:ext cx="34180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5pPr>
            <a:lvl6pPr indent="-3302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6pPr>
            <a:lvl7pPr indent="-3302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7pPr>
            <a:lvl8pPr indent="-3302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8pPr>
            <a:lvl9pPr indent="-3302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9pPr>
          </a:lstStyle>
          <a:p/>
        </p:txBody>
      </p:sp>
      <p:sp>
        <p:nvSpPr>
          <p:cNvPr id="105" name="Google Shape;105;p16"/>
          <p:cNvSpPr txBox="1"/>
          <p:nvPr>
            <p:ph idx="3" type="body"/>
          </p:nvPr>
        </p:nvSpPr>
        <p:spPr>
          <a:xfrm>
            <a:off x="8164400" y="2661002"/>
            <a:ext cx="34180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  <a:defRPr sz="2100"/>
            </a:lvl1pPr>
            <a:lvl2pPr indent="-3302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2pPr>
            <a:lvl3pPr indent="-3302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3pPr>
            <a:lvl4pPr indent="-3302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4pPr>
            <a:lvl5pPr indent="-3302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5pPr>
            <a:lvl6pPr indent="-3302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6pPr>
            <a:lvl7pPr indent="-3302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7pPr>
            <a:lvl8pPr indent="-3302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8pPr>
            <a:lvl9pPr indent="-3302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ctrTitle"/>
          </p:nvPr>
        </p:nvSpPr>
        <p:spPr>
          <a:xfrm>
            <a:off x="1435100" y="2484801"/>
            <a:ext cx="6616800" cy="1888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08" name="Google Shape;108;p17"/>
          <p:cNvSpPr/>
          <p:nvPr/>
        </p:nvSpPr>
        <p:spPr>
          <a:xfrm rot="5400000">
            <a:off x="-404501" y="2889207"/>
            <a:ext cx="1888401" cy="10796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11582400" y="6233135"/>
            <a:ext cx="624800" cy="624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/>
          <p:nvPr/>
        </p:nvSpPr>
        <p:spPr>
          <a:xfrm rot="5400000">
            <a:off x="-404501" y="1236540"/>
            <a:ext cx="1888401" cy="10796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1385400" y="1371100"/>
            <a:ext cx="6323600" cy="4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4300">
                <a:solidFill>
                  <a:schemeClr val="lt1"/>
                </a:solidFill>
              </a:defRPr>
            </a:lvl1pPr>
            <a:lvl2pPr indent="-431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2pPr>
            <a:lvl3pPr indent="-431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3pPr>
            <a:lvl4pPr indent="-431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4pPr>
            <a:lvl5pPr indent="-431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5pPr>
            <a:lvl6pPr indent="-4318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6pPr>
            <a:lvl7pPr indent="-4318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7pPr>
            <a:lvl8pPr indent="-4318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8pPr>
            <a:lvl9pPr indent="-4318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4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18"/>
          <p:cNvSpPr txBox="1"/>
          <p:nvPr/>
        </p:nvSpPr>
        <p:spPr>
          <a:xfrm>
            <a:off x="25400" y="1245036"/>
            <a:ext cx="708000" cy="8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lang="en-US" sz="11500">
                <a:solidFill>
                  <a:srgbClr val="007BB9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1500">
              <a:solidFill>
                <a:srgbClr val="007BB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buClr>
                <a:srgbClr val="007BB9"/>
              </a:buClr>
              <a:buSzPts val="1600"/>
              <a:buFont typeface="Barlow Light"/>
              <a:buNone/>
              <a:defRPr sz="1600">
                <a:solidFill>
                  <a:srgbClr val="007BB9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algn="r">
              <a:buClr>
                <a:srgbClr val="007BB9"/>
              </a:buClr>
              <a:buSzPts val="1600"/>
              <a:buFont typeface="Barlow Light"/>
              <a:buNone/>
              <a:defRPr sz="1600">
                <a:solidFill>
                  <a:srgbClr val="007BB9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algn="r">
              <a:buClr>
                <a:srgbClr val="007BB9"/>
              </a:buClr>
              <a:buSzPts val="1600"/>
              <a:buFont typeface="Barlow Light"/>
              <a:buNone/>
              <a:defRPr sz="1600">
                <a:solidFill>
                  <a:srgbClr val="007BB9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algn="r">
              <a:buClr>
                <a:srgbClr val="007BB9"/>
              </a:buClr>
              <a:buSzPts val="1600"/>
              <a:buFont typeface="Barlow Light"/>
              <a:buNone/>
              <a:defRPr sz="1600">
                <a:solidFill>
                  <a:srgbClr val="007BB9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algn="r">
              <a:buClr>
                <a:srgbClr val="007BB9"/>
              </a:buClr>
              <a:buSzPts val="1600"/>
              <a:buFont typeface="Barlow Light"/>
              <a:buNone/>
              <a:defRPr sz="1600">
                <a:solidFill>
                  <a:srgbClr val="007BB9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algn="r">
              <a:buClr>
                <a:srgbClr val="007BB9"/>
              </a:buClr>
              <a:buSzPts val="1600"/>
              <a:buFont typeface="Barlow Light"/>
              <a:buNone/>
              <a:defRPr sz="1600">
                <a:solidFill>
                  <a:srgbClr val="007BB9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algn="r">
              <a:buClr>
                <a:srgbClr val="007BB9"/>
              </a:buClr>
              <a:buSzPts val="1600"/>
              <a:buFont typeface="Barlow Light"/>
              <a:buNone/>
              <a:defRPr sz="1600">
                <a:solidFill>
                  <a:srgbClr val="007BB9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algn="r">
              <a:buClr>
                <a:srgbClr val="007BB9"/>
              </a:buClr>
              <a:buSzPts val="1600"/>
              <a:buFont typeface="Barlow Light"/>
              <a:buNone/>
              <a:defRPr sz="1600">
                <a:solidFill>
                  <a:srgbClr val="007BB9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algn="r">
              <a:buClr>
                <a:srgbClr val="007BB9"/>
              </a:buClr>
              <a:buSzPts val="1600"/>
              <a:buFont typeface="Barlow Light"/>
              <a:buNone/>
              <a:defRPr sz="1600">
                <a:solidFill>
                  <a:srgbClr val="007BB9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flipH="1">
            <a:off x="11582400" y="6233135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/>
          <p:nvPr>
            <p:ph type="title"/>
          </p:nvPr>
        </p:nvSpPr>
        <p:spPr>
          <a:xfrm>
            <a:off x="609600" y="807467"/>
            <a:ext cx="752120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609600" y="2661000"/>
            <a:ext cx="7521200" cy="3521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 flipH="1">
            <a:off x="11582400" y="6233135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0"/>
          <p:cNvSpPr/>
          <p:nvPr/>
        </p:nvSpPr>
        <p:spPr>
          <a:xfrm rot="5400000">
            <a:off x="-133800" y="965980"/>
            <a:ext cx="624800" cy="3572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 txBox="1"/>
          <p:nvPr>
            <p:ph type="title"/>
          </p:nvPr>
        </p:nvSpPr>
        <p:spPr>
          <a:xfrm>
            <a:off x="609600" y="807467"/>
            <a:ext cx="752120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609600" y="2661002"/>
            <a:ext cx="35768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indent="-3429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indent="-3429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indent="-3429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indent="-3429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/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4554104" y="2661002"/>
            <a:ext cx="35768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▸"/>
              <a:defRPr sz="2400"/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5pPr>
            <a:lvl6pPr indent="-342900" lvl="5" marL="2743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6pPr>
            <a:lvl7pPr indent="-342900" lvl="6" marL="3200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7pPr>
            <a:lvl8pPr indent="-342900" lvl="7" marL="3657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8pPr>
            <a:lvl9pPr indent="-342900" lvl="8" marL="411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2400"/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609600" y="807467"/>
            <a:ext cx="752120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30" name="Google Shape;130;p21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1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/>
          <p:nvPr/>
        </p:nvSpPr>
        <p:spPr>
          <a:xfrm flipH="1">
            <a:off x="11582400" y="6233135"/>
            <a:ext cx="624800" cy="624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algn="r">
              <a:buClr>
                <a:srgbClr val="FFFFFF"/>
              </a:buClr>
              <a:buSzPts val="1600"/>
              <a:buFont typeface="Barlow Light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 txBox="1"/>
          <p:nvPr>
            <p:ph type="title"/>
          </p:nvPr>
        </p:nvSpPr>
        <p:spPr>
          <a:xfrm>
            <a:off x="242589" y="213297"/>
            <a:ext cx="10515600" cy="466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b="1" i="0" sz="4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609600" y="807467"/>
            <a:ext cx="752120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b="0" i="0" sz="4800" u="none" cap="none" strike="noStrik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609600" y="2661002"/>
            <a:ext cx="7521200" cy="3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buClr>
                <a:srgbClr val="000000"/>
              </a:buClr>
              <a:buSzPts val="1600"/>
              <a:buFont typeface="Arial"/>
              <a:buNone/>
              <a:defRPr sz="16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rgbClr val="F1C2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Relationship Id="rId8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3.png"/><Relationship Id="rId5" Type="http://schemas.openxmlformats.org/officeDocument/2006/relationships/image" Target="../media/image5.jpg"/><Relationship Id="rId6" Type="http://schemas.openxmlformats.org/officeDocument/2006/relationships/image" Target="../media/image10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46" name="Google Shape;146;p24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121919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6096000" y="1325774"/>
            <a:ext cx="1030200" cy="103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coworking event" id="150" name="Google Shape;150;p24"/>
          <p:cNvPicPr preferRelativeResize="0"/>
          <p:nvPr/>
        </p:nvPicPr>
        <p:blipFill rotWithShape="1">
          <a:blip r:embed="rId5">
            <a:alphaModFix/>
          </a:blip>
          <a:srcRect b="5609" l="0" r="0" t="8876"/>
          <a:stretch/>
        </p:blipFill>
        <p:spPr>
          <a:xfrm>
            <a:off x="379231" y="1840848"/>
            <a:ext cx="6549596" cy="373570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 txBox="1"/>
          <p:nvPr/>
        </p:nvSpPr>
        <p:spPr>
          <a:xfrm>
            <a:off x="7126147" y="2644170"/>
            <a:ext cx="4563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endParaRPr b="1" sz="48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4"/>
          <p:cNvSpPr/>
          <p:nvPr/>
        </p:nvSpPr>
        <p:spPr>
          <a:xfrm rot="-1733648">
            <a:off x="-647982" y="-448523"/>
            <a:ext cx="1030024" cy="1030024"/>
          </a:xfrm>
          <a:prstGeom prst="roundRect">
            <a:avLst>
              <a:gd fmla="val 24532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3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3"/>
          <p:cNvSpPr txBox="1"/>
          <p:nvPr/>
        </p:nvSpPr>
        <p:spPr>
          <a:xfrm>
            <a:off x="212313" y="97737"/>
            <a:ext cx="1003715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515770"/>
                </a:solidFill>
                <a:latin typeface="Montserrat"/>
                <a:ea typeface="Montserrat"/>
                <a:cs typeface="Montserrat"/>
                <a:sym typeface="Montserrat"/>
              </a:rPr>
              <a:t>Jarak</a:t>
            </a:r>
            <a:endParaRPr b="1" sz="4400">
              <a:solidFill>
                <a:srgbClr val="51577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6" name="Google Shape;47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NN Classification" id="477" name="Google Shape;477;p33"/>
          <p:cNvPicPr preferRelativeResize="0"/>
          <p:nvPr/>
        </p:nvPicPr>
        <p:blipFill rotWithShape="1">
          <a:blip r:embed="rId4">
            <a:alphaModFix/>
          </a:blip>
          <a:srcRect b="0" l="0" r="0" t="11013"/>
          <a:stretch/>
        </p:blipFill>
        <p:spPr>
          <a:xfrm>
            <a:off x="815413" y="1526036"/>
            <a:ext cx="5280587" cy="4448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NN Classification" id="478" name="Google Shape;478;p33"/>
          <p:cNvPicPr preferRelativeResize="0"/>
          <p:nvPr/>
        </p:nvPicPr>
        <p:blipFill rotWithShape="1">
          <a:blip r:embed="rId5">
            <a:alphaModFix/>
          </a:blip>
          <a:srcRect b="37822" l="0" r="0" t="0"/>
          <a:stretch/>
        </p:blipFill>
        <p:spPr>
          <a:xfrm>
            <a:off x="6250073" y="1813801"/>
            <a:ext cx="3999396" cy="26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Example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84" name="Google Shape;484;p34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485" name="Google Shape;485;p34"/>
          <p:cNvGrpSpPr/>
          <p:nvPr/>
        </p:nvGrpSpPr>
        <p:grpSpPr>
          <a:xfrm>
            <a:off x="1728193" y="1414642"/>
            <a:ext cx="9072331" cy="5268367"/>
            <a:chOff x="0" y="1143000"/>
            <a:chExt cx="8682038" cy="5026025"/>
          </a:xfrm>
        </p:grpSpPr>
        <p:pic>
          <p:nvPicPr>
            <p:cNvPr id="486" name="Google Shape;486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143000"/>
              <a:ext cx="3043238" cy="22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43200" y="1143000"/>
              <a:ext cx="3043238" cy="22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638800" y="1143000"/>
              <a:ext cx="3043238" cy="22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3886200"/>
              <a:ext cx="3043238" cy="22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743200" y="3886200"/>
              <a:ext cx="3043238" cy="2282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638800" y="3886200"/>
              <a:ext cx="3043238" cy="2282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Contoh k-means</a:t>
            </a:r>
            <a:endParaRPr sz="5300">
              <a:solidFill>
                <a:srgbClr val="000000"/>
              </a:solidFill>
            </a:endParaRPr>
          </a:p>
        </p:txBody>
      </p:sp>
      <p:sp>
        <p:nvSpPr>
          <p:cNvPr id="497" name="Google Shape;497;p35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98" name="Google Shape;498;p35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99" name="Google Shape;499;p35"/>
          <p:cNvSpPr txBox="1"/>
          <p:nvPr>
            <p:ph idx="1" type="body"/>
          </p:nvPr>
        </p:nvSpPr>
        <p:spPr>
          <a:xfrm>
            <a:off x="548219" y="1414641"/>
            <a:ext cx="11091333" cy="533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sz="2800"/>
              <a:t>Misalkan ada dua variabel X1 dan X2 yang tiap objeknya diberi nama A, B, C dan D. Datanya sebagai berikut:</a:t>
            </a:r>
            <a:endParaRPr sz="2800"/>
          </a:p>
        </p:txBody>
      </p:sp>
      <p:pic>
        <p:nvPicPr>
          <p:cNvPr id="500" name="Google Shape;50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0134" y="3155723"/>
            <a:ext cx="486727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Contoh k-means</a:t>
            </a:r>
            <a:endParaRPr sz="5300">
              <a:solidFill>
                <a:srgbClr val="000000"/>
              </a:solidFill>
            </a:endParaRPr>
          </a:p>
        </p:txBody>
      </p:sp>
      <p:sp>
        <p:nvSpPr>
          <p:cNvPr id="506" name="Google Shape;506;p36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07" name="Google Shape;507;p36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08" name="Google Shape;508;p36"/>
          <p:cNvSpPr txBox="1"/>
          <p:nvPr>
            <p:ph idx="1" type="body"/>
          </p:nvPr>
        </p:nvSpPr>
        <p:spPr>
          <a:xfrm>
            <a:off x="548219" y="1414641"/>
            <a:ext cx="11091333" cy="533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6835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2400"/>
              <a:t>Dikelompokkan ke dalam 2 kelompok. </a:t>
            </a:r>
            <a:endParaRPr sz="2400"/>
          </a:p>
          <a:p>
            <a:pPr indent="-514350" lvl="0" marL="6835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2400"/>
              <a:t>Centroid dipilih secara acak : c1 = (2, 2) dan c2 = (-1, -2). </a:t>
            </a:r>
            <a:endParaRPr/>
          </a:p>
          <a:p>
            <a:pPr indent="-514350" lvl="0" marL="6835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2400"/>
              <a:t>Jarak yang digunakan jarak Euclidian. Memasukkan objek ke gerombol berpatokan pada jarak terdekat Diperoleh matriks jarak sbb :</a:t>
            </a:r>
            <a:endParaRPr sz="2400"/>
          </a:p>
        </p:txBody>
      </p:sp>
      <p:pic>
        <p:nvPicPr>
          <p:cNvPr id="509" name="Google Shape;5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7426" y="3813246"/>
            <a:ext cx="5819775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7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Contoh k-means</a:t>
            </a:r>
            <a:endParaRPr sz="5300">
              <a:solidFill>
                <a:srgbClr val="000000"/>
              </a:solidFill>
            </a:endParaRPr>
          </a:p>
        </p:txBody>
      </p:sp>
      <p:sp>
        <p:nvSpPr>
          <p:cNvPr id="515" name="Google Shape;515;p37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16" name="Google Shape;516;p37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17" name="Google Shape;517;p37"/>
          <p:cNvSpPr txBox="1"/>
          <p:nvPr>
            <p:ph idx="1" type="body"/>
          </p:nvPr>
        </p:nvSpPr>
        <p:spPr>
          <a:xfrm>
            <a:off x="548219" y="1414641"/>
            <a:ext cx="11091333" cy="533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6835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AutoNum type="arabicPeriod" startAt="4"/>
            </a:pPr>
            <a:r>
              <a:rPr lang="en-US" sz="2400"/>
              <a:t>Hitung centroid baru, rataan dari vektor masing-masing unsur. </a:t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         c1 = (5, 3) </a:t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         c2 = [(-1, 1) + (1, -2) + (-3, -2)]/3 = (-1, -1) </a:t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      Diperoleh matriks yang sbb :</a:t>
            </a:r>
            <a:endParaRPr sz="2400"/>
          </a:p>
        </p:txBody>
      </p:sp>
      <p:pic>
        <p:nvPicPr>
          <p:cNvPr id="518" name="Google Shape;5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1761" y="3338513"/>
            <a:ext cx="53530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Contoh k-means</a:t>
            </a:r>
            <a:endParaRPr sz="5300">
              <a:solidFill>
                <a:srgbClr val="000000"/>
              </a:solidFill>
            </a:endParaRPr>
          </a:p>
        </p:txBody>
      </p:sp>
      <p:sp>
        <p:nvSpPr>
          <p:cNvPr id="524" name="Google Shape;524;p38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25" name="Google Shape;525;p38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26" name="Google Shape;526;p38"/>
          <p:cNvSpPr txBox="1"/>
          <p:nvPr>
            <p:ph idx="1" type="body"/>
          </p:nvPr>
        </p:nvSpPr>
        <p:spPr>
          <a:xfrm>
            <a:off x="548219" y="1414641"/>
            <a:ext cx="11091333" cy="533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14350" lvl="0" marL="68359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Arial"/>
              <a:buAutoNum type="arabicPeriod" startAt="4"/>
            </a:pPr>
            <a:r>
              <a:rPr lang="en-US" sz="2400"/>
              <a:t>Hitung centroid baru, rataan dari vektor masing-masing unsur. </a:t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         c1 = (5, 3) </a:t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         c2 = [(-1, 1) + (1, -2) + (-3, -2)]/3 = (-1, -1) </a:t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      Diperoleh matriks yang sbb :</a:t>
            </a:r>
            <a:endParaRPr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400"/>
          </a:p>
          <a:p>
            <a:pPr indent="0" lvl="0" marL="169243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r>
              <a:rPr lang="en-US" sz="2400"/>
              <a:t>Diperoleh 2 cluster : C1 = {A} dan C2 = {B, C, D}. </a:t>
            </a:r>
            <a:endParaRPr sz="2400"/>
          </a:p>
        </p:txBody>
      </p:sp>
      <p:pic>
        <p:nvPicPr>
          <p:cNvPr id="527" name="Google Shape;5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1761" y="3193371"/>
            <a:ext cx="53530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9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Limitations of K-means</a:t>
            </a:r>
            <a:endParaRPr sz="5300">
              <a:solidFill>
                <a:srgbClr val="000000"/>
              </a:solidFill>
            </a:endParaRPr>
          </a:p>
        </p:txBody>
      </p:sp>
      <p:sp>
        <p:nvSpPr>
          <p:cNvPr id="533" name="Google Shape;533;p39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535" name="Google Shape;535;p39"/>
          <p:cNvSpPr txBox="1"/>
          <p:nvPr>
            <p:ph idx="1" type="body"/>
          </p:nvPr>
        </p:nvSpPr>
        <p:spPr>
          <a:xfrm>
            <a:off x="548219" y="1414641"/>
            <a:ext cx="11091333" cy="533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0091" lvl="0" marL="609356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K-means has problems when clusters are of differing </a:t>
            </a:r>
            <a:endParaRPr/>
          </a:p>
          <a:p>
            <a:pPr indent="-440091" lvl="1" marL="1218712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</a:pPr>
            <a:r>
              <a:rPr lang="en-US" sz="3200"/>
              <a:t>Sizes</a:t>
            </a:r>
            <a:endParaRPr/>
          </a:p>
          <a:p>
            <a:pPr indent="-440091" lvl="1" marL="1218712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</a:pPr>
            <a:r>
              <a:rPr lang="en-US" sz="3200"/>
              <a:t>Densities</a:t>
            </a:r>
            <a:endParaRPr/>
          </a:p>
          <a:p>
            <a:pPr indent="-440091" lvl="1" marL="1218712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</a:pPr>
            <a:r>
              <a:rPr lang="en-US" sz="3200"/>
              <a:t>Non-globular shapes</a:t>
            </a:r>
            <a:endParaRPr/>
          </a:p>
          <a:p>
            <a:pPr indent="-440091" lvl="0" marL="609356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K-means has problems when the data contains outliers.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0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Limitations of K-means: Different Size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41" name="Google Shape;541;p40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542" name="Google Shape;54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312" y="2063684"/>
            <a:ext cx="5691717" cy="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8912" y="1987484"/>
            <a:ext cx="5691717" cy="426325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0"/>
          <p:cNvSpPr txBox="1"/>
          <p:nvPr/>
        </p:nvSpPr>
        <p:spPr>
          <a:xfrm>
            <a:off x="1395312" y="6275761"/>
            <a:ext cx="2743200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Original Points</a:t>
            </a:r>
            <a:endParaRPr/>
          </a:p>
        </p:txBody>
      </p:sp>
      <p:sp>
        <p:nvSpPr>
          <p:cNvPr id="545" name="Google Shape;545;p40"/>
          <p:cNvSpPr/>
          <p:nvPr/>
        </p:nvSpPr>
        <p:spPr>
          <a:xfrm>
            <a:off x="7491313" y="6208092"/>
            <a:ext cx="3327095" cy="49239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K-means (3 Clusters)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1"/>
          <p:cNvSpPr txBox="1"/>
          <p:nvPr>
            <p:ph type="title"/>
          </p:nvPr>
        </p:nvSpPr>
        <p:spPr>
          <a:xfrm>
            <a:off x="609600" y="807469"/>
            <a:ext cx="11151029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>
                <a:solidFill>
                  <a:srgbClr val="000000"/>
                </a:solidFill>
              </a:rPr>
              <a:t>Limitations of K-means: Differing Density</a:t>
            </a:r>
            <a:endParaRPr sz="4300">
              <a:solidFill>
                <a:srgbClr val="000000"/>
              </a:solidFill>
            </a:endParaRPr>
          </a:p>
        </p:txBody>
      </p:sp>
      <p:sp>
        <p:nvSpPr>
          <p:cNvPr id="551" name="Google Shape;551;p41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52" name="Google Shape;552;p41"/>
          <p:cNvSpPr txBox="1"/>
          <p:nvPr/>
        </p:nvSpPr>
        <p:spPr>
          <a:xfrm>
            <a:off x="1395312" y="6275761"/>
            <a:ext cx="2743200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Original Points</a:t>
            </a:r>
            <a:endParaRPr/>
          </a:p>
        </p:txBody>
      </p:sp>
      <p:sp>
        <p:nvSpPr>
          <p:cNvPr id="553" name="Google Shape;553;p41"/>
          <p:cNvSpPr/>
          <p:nvPr/>
        </p:nvSpPr>
        <p:spPr>
          <a:xfrm>
            <a:off x="7491313" y="6208092"/>
            <a:ext cx="3327095" cy="49239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K-means (3 Clusters)</a:t>
            </a:r>
            <a:endParaRPr/>
          </a:p>
        </p:txBody>
      </p:sp>
      <p:pic>
        <p:nvPicPr>
          <p:cNvPr id="554" name="Google Shape;5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51" y="1798328"/>
            <a:ext cx="5691717" cy="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8951" y="1798328"/>
            <a:ext cx="5691717" cy="426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 txBox="1"/>
          <p:nvPr>
            <p:ph type="title"/>
          </p:nvPr>
        </p:nvSpPr>
        <p:spPr>
          <a:xfrm>
            <a:off x="609600" y="807469"/>
            <a:ext cx="11151029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>
                <a:solidFill>
                  <a:srgbClr val="000000"/>
                </a:solidFill>
              </a:rPr>
              <a:t>Limitations of K-means: Non-globular Shapes</a:t>
            </a:r>
            <a:endParaRPr sz="4300">
              <a:solidFill>
                <a:srgbClr val="000000"/>
              </a:solidFill>
            </a:endParaRPr>
          </a:p>
        </p:txBody>
      </p:sp>
      <p:sp>
        <p:nvSpPr>
          <p:cNvPr id="561" name="Google Shape;561;p42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62" name="Google Shape;562;p42"/>
          <p:cNvSpPr txBox="1"/>
          <p:nvPr/>
        </p:nvSpPr>
        <p:spPr>
          <a:xfrm>
            <a:off x="1395312" y="6275761"/>
            <a:ext cx="2743200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Original Points</a:t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>
            <a:off x="7491313" y="6208092"/>
            <a:ext cx="3327095" cy="49239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K-means (3 Clusters)</a:t>
            </a:r>
            <a:endParaRPr/>
          </a:p>
        </p:txBody>
      </p:sp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990173"/>
            <a:ext cx="5202981" cy="38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8000" y="1990173"/>
            <a:ext cx="5202981" cy="38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57" name="Google Shape;157;p25"/>
          <p:cNvPicPr preferRelativeResize="0"/>
          <p:nvPr/>
        </p:nvPicPr>
        <p:blipFill rotWithShape="1">
          <a:blip r:embed="rId3">
            <a:alphaModFix/>
          </a:blip>
          <a:srcRect b="25669" l="21572" r="15479" t="18049"/>
          <a:stretch/>
        </p:blipFill>
        <p:spPr>
          <a:xfrm>
            <a:off x="1" y="0"/>
            <a:ext cx="121919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lt1">
              <a:alpha val="8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10965703" y="698406"/>
            <a:ext cx="1055100" cy="1055100"/>
          </a:xfrm>
          <a:prstGeom prst="ellipse">
            <a:avLst/>
          </a:prstGeom>
          <a:solidFill>
            <a:srgbClr val="FFB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5"/>
          <p:cNvSpPr/>
          <p:nvPr/>
        </p:nvSpPr>
        <p:spPr>
          <a:xfrm rot="-1733267">
            <a:off x="-517735" y="6207561"/>
            <a:ext cx="1300985" cy="1300985"/>
          </a:xfrm>
          <a:prstGeom prst="roundRect">
            <a:avLst>
              <a:gd fmla="val 24532" name="adj"/>
            </a:avLst>
          </a:prstGeom>
          <a:solidFill>
            <a:srgbClr val="FFBC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212314" y="97737"/>
            <a:ext cx="796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Trainer Bio</a:t>
            </a:r>
            <a:endParaRPr b="1" sz="5400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3977186" y="1453089"/>
            <a:ext cx="0" cy="4281170"/>
          </a:xfrm>
          <a:custGeom>
            <a:rect b="b" l="l" r="r" t="t"/>
            <a:pathLst>
              <a:path extrusionOk="0" h="4281170" w="120000">
                <a:moveTo>
                  <a:pt x="0" y="0"/>
                </a:moveTo>
                <a:lnTo>
                  <a:pt x="0" y="4281055"/>
                </a:lnTo>
              </a:path>
            </a:pathLst>
          </a:custGeom>
          <a:noFill/>
          <a:ln cap="flat" cmpd="sng" w="9525">
            <a:solidFill>
              <a:srgbClr val="D7D7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809" y="1978579"/>
            <a:ext cx="2960700" cy="3537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4229919" y="1225944"/>
            <a:ext cx="7572900" cy="4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Experience :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Scientist at Jabar Digital Service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Science Tutor at Shift Academy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Business Intelligence Analyst at Jabar Digital Service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Owner and Consultant at Barz Data Consultant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Scientist at IYKRA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Analyst at BAPPEDA Sukoharjo 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lang="en-US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Analyst at PT. Arah Environmental</a:t>
            </a:r>
            <a:endParaRPr/>
          </a:p>
        </p:txBody>
      </p:sp>
      <p:pic>
        <p:nvPicPr>
          <p:cNvPr descr="Linkedin - Free social media icons" id="166" name="Google Shape;16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61009" y="5399583"/>
            <a:ext cx="421959" cy="42195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5136579" y="5425896"/>
            <a:ext cx="394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www.linkedin.com/in/akbar-maulana/ </a:t>
            </a:r>
            <a:endParaRPr b="1" sz="1800">
              <a:solidFill>
                <a:srgbClr val="8296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Blue Email Box Circle Png Transparent Icon - Mail Logo Png Hd, Png Download  - kindpng" id="168" name="Google Shape;16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60515" y="5975647"/>
            <a:ext cx="601300" cy="62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>
            <a:off x="5136579" y="6105615"/>
            <a:ext cx="326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8296B0"/>
                </a:solidFill>
                <a:latin typeface="Calibri"/>
                <a:ea typeface="Calibri"/>
                <a:cs typeface="Calibri"/>
                <a:sym typeface="Calibri"/>
              </a:rPr>
              <a:t>akbar.maulana2298@gmail.com</a:t>
            </a:r>
            <a:endParaRPr b="1" sz="1800">
              <a:solidFill>
                <a:srgbClr val="8296B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 txBox="1"/>
          <p:nvPr>
            <p:ph type="title"/>
          </p:nvPr>
        </p:nvSpPr>
        <p:spPr>
          <a:xfrm>
            <a:off x="609600" y="807469"/>
            <a:ext cx="11151029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>
                <a:solidFill>
                  <a:srgbClr val="000000"/>
                </a:solidFill>
              </a:rPr>
              <a:t>Overcoming K-means Limitations</a:t>
            </a:r>
            <a:endParaRPr sz="4300">
              <a:solidFill>
                <a:srgbClr val="000000"/>
              </a:solidFill>
            </a:endParaRPr>
          </a:p>
        </p:txBody>
      </p:sp>
      <p:sp>
        <p:nvSpPr>
          <p:cNvPr id="571" name="Google Shape;571;p43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1395312" y="6275761"/>
            <a:ext cx="2743200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Original Points</a:t>
            </a:r>
            <a:endParaRPr/>
          </a:p>
        </p:txBody>
      </p:sp>
      <p:sp>
        <p:nvSpPr>
          <p:cNvPr id="573" name="Google Shape;573;p43"/>
          <p:cNvSpPr/>
          <p:nvPr/>
        </p:nvSpPr>
        <p:spPr>
          <a:xfrm>
            <a:off x="7491313" y="6208092"/>
            <a:ext cx="3327095" cy="49239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K-means (3 Clusters)</a:t>
            </a:r>
            <a:endParaRPr/>
          </a:p>
        </p:txBody>
      </p:sp>
      <p:pic>
        <p:nvPicPr>
          <p:cNvPr id="574" name="Google Shape;5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724" y="2277832"/>
            <a:ext cx="5307675" cy="3975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4924" y="2277832"/>
            <a:ext cx="5307675" cy="397559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3"/>
          <p:cNvSpPr/>
          <p:nvPr/>
        </p:nvSpPr>
        <p:spPr>
          <a:xfrm>
            <a:off x="614197" y="1421394"/>
            <a:ext cx="11568608" cy="954059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-456956" lvl="0" marL="456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One solution is to use many clusters.</a:t>
            </a:r>
            <a:endParaRPr/>
          </a:p>
          <a:p>
            <a:pPr indent="-456956" lvl="1" marL="456956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rPr>
              <a:t>Find parts of clusters, but need to put together.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 txBox="1"/>
          <p:nvPr>
            <p:ph type="title"/>
          </p:nvPr>
        </p:nvSpPr>
        <p:spPr>
          <a:xfrm>
            <a:off x="609600" y="807469"/>
            <a:ext cx="11151029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>
                <a:solidFill>
                  <a:srgbClr val="000000"/>
                </a:solidFill>
              </a:rPr>
              <a:t>Overcoming K-means Limitations</a:t>
            </a:r>
            <a:endParaRPr sz="4300">
              <a:solidFill>
                <a:srgbClr val="000000"/>
              </a:solidFill>
            </a:endParaRPr>
          </a:p>
        </p:txBody>
      </p:sp>
      <p:sp>
        <p:nvSpPr>
          <p:cNvPr id="582" name="Google Shape;582;p44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44"/>
          <p:cNvSpPr txBox="1"/>
          <p:nvPr/>
        </p:nvSpPr>
        <p:spPr>
          <a:xfrm>
            <a:off x="1395312" y="6275761"/>
            <a:ext cx="2743200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Original Points</a:t>
            </a:r>
            <a:endParaRPr/>
          </a:p>
        </p:txBody>
      </p:sp>
      <p:sp>
        <p:nvSpPr>
          <p:cNvPr id="584" name="Google Shape;584;p44"/>
          <p:cNvSpPr/>
          <p:nvPr/>
        </p:nvSpPr>
        <p:spPr>
          <a:xfrm>
            <a:off x="7491313" y="6208092"/>
            <a:ext cx="3327095" cy="49239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K-means (3 Clusters)</a:t>
            </a:r>
            <a:endParaRPr/>
          </a:p>
        </p:txBody>
      </p:sp>
      <p:pic>
        <p:nvPicPr>
          <p:cNvPr id="585" name="Google Shape;5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312" y="1798328"/>
            <a:ext cx="5691717" cy="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8912" y="1755637"/>
            <a:ext cx="5691717" cy="426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/>
          <p:nvPr>
            <p:ph type="title"/>
          </p:nvPr>
        </p:nvSpPr>
        <p:spPr>
          <a:xfrm>
            <a:off x="609600" y="807469"/>
            <a:ext cx="11151029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>
                <a:solidFill>
                  <a:srgbClr val="000000"/>
                </a:solidFill>
              </a:rPr>
              <a:t>Overcoming K-means Limitations</a:t>
            </a:r>
            <a:endParaRPr sz="4300">
              <a:solidFill>
                <a:srgbClr val="000000"/>
              </a:solidFill>
            </a:endParaRPr>
          </a:p>
        </p:txBody>
      </p:sp>
      <p:sp>
        <p:nvSpPr>
          <p:cNvPr id="592" name="Google Shape;592;p45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93" name="Google Shape;593;p45"/>
          <p:cNvSpPr txBox="1"/>
          <p:nvPr/>
        </p:nvSpPr>
        <p:spPr>
          <a:xfrm>
            <a:off x="1395312" y="6275761"/>
            <a:ext cx="2743200" cy="48849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Original Points</a:t>
            </a:r>
            <a:endParaRPr/>
          </a:p>
        </p:txBody>
      </p:sp>
      <p:sp>
        <p:nvSpPr>
          <p:cNvPr id="594" name="Google Shape;594;p45"/>
          <p:cNvSpPr/>
          <p:nvPr/>
        </p:nvSpPr>
        <p:spPr>
          <a:xfrm>
            <a:off x="7491313" y="6208092"/>
            <a:ext cx="3327095" cy="492393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K-means (3 Clusters)</a:t>
            </a:r>
            <a:endParaRPr/>
          </a:p>
        </p:txBody>
      </p:sp>
      <p:pic>
        <p:nvPicPr>
          <p:cNvPr id="595" name="Google Shape;59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24096"/>
            <a:ext cx="5691717" cy="426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7486" y="1624096"/>
            <a:ext cx="5691716" cy="426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6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Solutions to Initial Centroids Problem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02" name="Google Shape;602;p46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03" name="Google Shape;603;p46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04" name="Google Shape;604;p46"/>
          <p:cNvSpPr txBox="1"/>
          <p:nvPr>
            <p:ph idx="1" type="body"/>
          </p:nvPr>
        </p:nvSpPr>
        <p:spPr>
          <a:xfrm>
            <a:off x="431369" y="2026066"/>
            <a:ext cx="11091300" cy="5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2700"/>
              <a:t>Multiple runs</a:t>
            </a:r>
            <a:endParaRPr/>
          </a:p>
          <a:p>
            <a:pPr indent="-440091" lvl="1" marL="121871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</a:pPr>
            <a:r>
              <a:rPr lang="en-US" sz="2700"/>
              <a:t>Helps, but probability is not on your side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2700"/>
              <a:t>Select more than k initial centroids and then select among these initial centroids</a:t>
            </a:r>
            <a:endParaRPr/>
          </a:p>
          <a:p>
            <a:pPr indent="-440091" lvl="1" marL="1218712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▹"/>
            </a:pPr>
            <a:r>
              <a:rPr lang="en-US" sz="2700"/>
              <a:t>Select most widely separated</a:t>
            </a:r>
            <a:endParaRPr sz="2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7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K-means ++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10" name="Google Shape;610;p47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612" name="Google Shape;6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82" y="2561412"/>
            <a:ext cx="2525542" cy="17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1149" y="2587774"/>
            <a:ext cx="2422375" cy="168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0350" y="2732185"/>
            <a:ext cx="2476225" cy="173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81624" y="2801949"/>
            <a:ext cx="2476225" cy="16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/>
          <p:nvPr>
            <p:ph type="title"/>
          </p:nvPr>
        </p:nvSpPr>
        <p:spPr>
          <a:xfrm>
            <a:off x="609600" y="807469"/>
            <a:ext cx="105750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How to Choose the Right Number of Clusters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621" name="Google Shape;621;p48"/>
          <p:cNvSpPr txBox="1"/>
          <p:nvPr>
            <p:ph idx="4294967295" type="sldNum"/>
          </p:nvPr>
        </p:nvSpPr>
        <p:spPr>
          <a:xfrm>
            <a:off x="11532033" y="6182334"/>
            <a:ext cx="609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22" name="Google Shape;622;p48"/>
          <p:cNvSpPr txBox="1"/>
          <p:nvPr/>
        </p:nvSpPr>
        <p:spPr>
          <a:xfrm>
            <a:off x="431372" y="1604798"/>
            <a:ext cx="11425200" cy="5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right value of k in k means" id="623" name="Google Shape;6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543" y="2316684"/>
            <a:ext cx="7680853" cy="425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9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How to Choose the Right Number of Clusters</a:t>
            </a:r>
            <a:br>
              <a:rPr lang="en-US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  <p:sp>
        <p:nvSpPr>
          <p:cNvPr id="629" name="Google Shape;629;p49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30" name="Google Shape;630;p49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K-means Cluster Analysis · UC Business Analytics R Programming Guide" id="631" name="Google Shape;6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1665" y="2281072"/>
            <a:ext cx="6144683" cy="438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0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Pros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37" name="Google Shape;637;p50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38" name="Google Shape;638;p50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39" name="Google Shape;639;p50"/>
          <p:cNvSpPr txBox="1"/>
          <p:nvPr>
            <p:ph idx="1" type="body"/>
          </p:nvPr>
        </p:nvSpPr>
        <p:spPr>
          <a:xfrm>
            <a:off x="548219" y="1414641"/>
            <a:ext cx="11091333" cy="533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Relatively simple to implement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Scales to large data sets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Guarantees convergence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Can warm-start the positions of centroids</a:t>
            </a:r>
            <a:endParaRPr/>
          </a:p>
          <a:p>
            <a:pPr indent="0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Cons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45" name="Google Shape;645;p51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646" name="Google Shape;646;p51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647" name="Google Shape;647;p51"/>
          <p:cNvSpPr txBox="1"/>
          <p:nvPr>
            <p:ph idx="1" type="body"/>
          </p:nvPr>
        </p:nvSpPr>
        <p:spPr>
          <a:xfrm>
            <a:off x="548219" y="1414641"/>
            <a:ext cx="11091333" cy="533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Choosing k manually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Being dependent on initial values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Clustering data of varying sizes and density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Clustering outliers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Scaling with number of dimensions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2"/>
          <p:cNvSpPr txBox="1"/>
          <p:nvPr>
            <p:ph type="ctrTitle"/>
          </p:nvPr>
        </p:nvSpPr>
        <p:spPr>
          <a:xfrm>
            <a:off x="1447800" y="2708034"/>
            <a:ext cx="62355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Hierarchical Clustering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3" name="Google Shape;653;p52"/>
          <p:cNvSpPr txBox="1"/>
          <p:nvPr/>
        </p:nvSpPr>
        <p:spPr>
          <a:xfrm>
            <a:off x="0" y="2489200"/>
            <a:ext cx="812800" cy="18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25" lIns="121825" spcFirstLastPara="1" rIns="121825" wrap="square" tIns="121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8</a:t>
            </a:r>
            <a:endParaRPr b="1" sz="4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54" name="Google Shape;654;p52"/>
          <p:cNvGrpSpPr/>
          <p:nvPr/>
        </p:nvGrpSpPr>
        <p:grpSpPr>
          <a:xfrm>
            <a:off x="7246778" y="1216567"/>
            <a:ext cx="4319631" cy="4424886"/>
            <a:chOff x="2270525" y="117216"/>
            <a:chExt cx="4650765" cy="4762722"/>
          </a:xfrm>
        </p:grpSpPr>
        <p:sp>
          <p:nvSpPr>
            <p:cNvPr id="655" name="Google Shape;655;p52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6" name="Google Shape;676;p52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677" name="Google Shape;677;p52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52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52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52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52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52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52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52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52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52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52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52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9" name="Google Shape;689;p52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52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52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52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52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52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52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52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52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52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52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52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52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52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52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52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52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52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52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52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52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52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52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52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52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52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52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52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7" name="Google Shape;717;p52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52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52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52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52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52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52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52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52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2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2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2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52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52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52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52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2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52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52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2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2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52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52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2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2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52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52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52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52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6" name="Google Shape;746;p52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747" name="Google Shape;747;p52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52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52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52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52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52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52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52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5" name="Google Shape;755;p52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6" name="Google Shape;756;p52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52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52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52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0" name="Google Shape;760;p52"/>
          <p:cNvSpPr txBox="1"/>
          <p:nvPr>
            <p:ph idx="1" type="subTitle"/>
          </p:nvPr>
        </p:nvSpPr>
        <p:spPr>
          <a:xfrm>
            <a:off x="1447800" y="4383636"/>
            <a:ext cx="62355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1447800" y="2708034"/>
            <a:ext cx="62355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US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Introduction to Clustering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0" y="2489200"/>
            <a:ext cx="812800" cy="18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25" lIns="121825" spcFirstLastPara="1" rIns="121825" wrap="square" tIns="121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1" sz="4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76" name="Google Shape;176;p26"/>
          <p:cNvGrpSpPr/>
          <p:nvPr/>
        </p:nvGrpSpPr>
        <p:grpSpPr>
          <a:xfrm>
            <a:off x="7246778" y="1216567"/>
            <a:ext cx="4319631" cy="4424886"/>
            <a:chOff x="2270525" y="117216"/>
            <a:chExt cx="4650765" cy="4762722"/>
          </a:xfrm>
        </p:grpSpPr>
        <p:sp>
          <p:nvSpPr>
            <p:cNvPr id="177" name="Google Shape;177;p26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" name="Google Shape;198;p26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99" name="Google Shape;199;p26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26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26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26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6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6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6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26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26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26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26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26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26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26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26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26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26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6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6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6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26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6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6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6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6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8" name="Google Shape;268;p26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269" name="Google Shape;269;p26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26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26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26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26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26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6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6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26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2" name="Google Shape;2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91937" y="0"/>
            <a:ext cx="622066" cy="42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3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Hierarchical Clustering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66" name="Google Shape;766;p53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67" name="Google Shape;767;p53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Produces a set of nested clusters organized as a hierarchical tree</a:t>
            </a:r>
            <a:endParaRPr/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Can be visualized as a dendrogram</a:t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▹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A tree like diagram that records the sequences of merges or splits</a:t>
            </a:r>
            <a:endParaRPr/>
          </a:p>
        </p:txBody>
      </p:sp>
      <p:pic>
        <p:nvPicPr>
          <p:cNvPr id="768" name="Google Shape;76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2" y="3639713"/>
            <a:ext cx="4612217" cy="287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401" y="3333078"/>
            <a:ext cx="3092451" cy="314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4"/>
          <p:cNvSpPr txBox="1"/>
          <p:nvPr>
            <p:ph type="title"/>
          </p:nvPr>
        </p:nvSpPr>
        <p:spPr>
          <a:xfrm>
            <a:off x="609600" y="834338"/>
            <a:ext cx="1124704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Strengths of Hierarchical Clustering</a:t>
            </a:r>
            <a:endParaRPr sz="5300">
              <a:solidFill>
                <a:srgbClr val="000000"/>
              </a:solidFill>
            </a:endParaRPr>
          </a:p>
        </p:txBody>
      </p:sp>
      <p:sp>
        <p:nvSpPr>
          <p:cNvPr id="775" name="Google Shape;775;p54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76" name="Google Shape;776;p54"/>
          <p:cNvSpPr txBox="1"/>
          <p:nvPr/>
        </p:nvSpPr>
        <p:spPr>
          <a:xfrm>
            <a:off x="383397" y="2199723"/>
            <a:ext cx="11425200" cy="5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7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Do not have to assume any particular number of clusters</a:t>
            </a:r>
            <a:endParaRPr/>
          </a:p>
          <a:p>
            <a: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▹"/>
            </a:pPr>
            <a:r>
              <a:rPr b="0" i="0" lang="en-US" sz="27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Any desired number of clusters can be obtained by ‘cutting’ the dendrogram at the proper level</a:t>
            </a:r>
            <a:endParaRPr/>
          </a:p>
          <a:p>
            <a: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7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They may correspond to meaningful taxonomies</a:t>
            </a:r>
            <a:endParaRPr/>
          </a:p>
          <a:p>
            <a:pPr indent="-3302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▹"/>
            </a:pPr>
            <a:r>
              <a:rPr b="0" i="0" lang="en-US" sz="27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Example in biological sciences (e.g., animal kingdom, phylogeny reconstruction, …)</a:t>
            </a:r>
            <a:endParaRPr/>
          </a:p>
          <a:p>
            <a:pPr indent="0" lvl="0" marL="16924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7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5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Hierarchical Clustering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82" name="Google Shape;782;p55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83" name="Google Shape;783;p55"/>
          <p:cNvSpPr txBox="1"/>
          <p:nvPr/>
        </p:nvSpPr>
        <p:spPr>
          <a:xfrm>
            <a:off x="431372" y="1510564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Two main types of hierarchical clustering</a:t>
            </a:r>
            <a:endParaRPr/>
          </a:p>
          <a:p>
            <a:pPr indent="-3302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▹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Agglomerative:  </a:t>
            </a:r>
            <a:endParaRPr/>
          </a:p>
          <a:p>
            <a:pPr indent="-308867" lvl="2" marL="1527418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▹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Start with the points as individual clusters</a:t>
            </a:r>
            <a:endParaRPr/>
          </a:p>
          <a:p>
            <a:pPr indent="-308867" lvl="2" marL="1527418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▹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At each step, merge the closest pair of clusters until only one cluster (or k clusters) left</a:t>
            </a:r>
            <a:endParaRPr/>
          </a:p>
          <a:p>
            <a:pPr indent="-3302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▹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Divisive:  </a:t>
            </a:r>
            <a:endParaRPr/>
          </a:p>
          <a:p>
            <a:pPr indent="-308867" lvl="2" marL="1527418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▹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Start with one, all-inclusive cluster </a:t>
            </a:r>
            <a:endParaRPr/>
          </a:p>
          <a:p>
            <a:pPr indent="-308867" lvl="2" marL="1527418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▹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At each step, split a cluster until each cluster contains an individual point (or there are k clusters)</a:t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16924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6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Hierarchical Clustering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89" name="Google Shape;789;p56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descr="Overview of the difference between agglomerative and divisive ..." id="790" name="Google Shape;79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4492" y="1753695"/>
            <a:ext cx="8851989" cy="493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7"/>
          <p:cNvSpPr txBox="1"/>
          <p:nvPr>
            <p:ph type="title"/>
          </p:nvPr>
        </p:nvSpPr>
        <p:spPr>
          <a:xfrm>
            <a:off x="609600" y="807469"/>
            <a:ext cx="1124704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Agglomerative Clustering Algorithm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6" name="Google Shape;796;p57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97" name="Google Shape;797;p57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10821" lvl="0" marL="710821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Most popular hierarchical clustering technique</a:t>
            </a:r>
            <a:endParaRPr/>
          </a:p>
          <a:p>
            <a:pPr indent="-710821" lvl="0" marL="710821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Basic algorithm is straightforward</a:t>
            </a:r>
            <a:endParaRPr/>
          </a:p>
          <a:p>
            <a:pPr indent="-710820" lvl="1" marL="1320096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Compute the proximity matrix</a:t>
            </a:r>
            <a:endParaRPr/>
          </a:p>
          <a:p>
            <a:pPr indent="-710820" lvl="1" marL="1320096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Let each data point be a cluster</a:t>
            </a:r>
            <a:endParaRPr/>
          </a:p>
          <a:p>
            <a:pPr indent="-710820" lvl="1" marL="1320096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Repeat</a:t>
            </a:r>
            <a:endParaRPr/>
          </a:p>
          <a:p>
            <a:pPr indent="-710820" lvl="1" marL="1320096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Noto Sans Symbols"/>
              <a:buAutoNum type="arabicPeriod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	Merge the two closest clusters</a:t>
            </a:r>
            <a:endParaRPr/>
          </a:p>
          <a:p>
            <a:pPr indent="-710820" lvl="1" marL="1320096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Noto Sans Symbols"/>
              <a:buAutoNum type="arabicPeriod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	Update the proximity matrix</a:t>
            </a:r>
            <a:endParaRPr/>
          </a:p>
          <a:p>
            <a:pPr indent="-710820" lvl="1" marL="1320096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Until  only a single cluster remains</a:t>
            </a:r>
            <a:endParaRPr/>
          </a:p>
          <a:p>
            <a:pPr indent="-710820" lvl="1" marL="1320096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/>
          </a:p>
          <a:p>
            <a:pPr indent="-710821" lvl="0" marL="710821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Key operation is the computation of the proximity of two clusters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6924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58"/>
          <p:cNvSpPr txBox="1"/>
          <p:nvPr>
            <p:ph type="title"/>
          </p:nvPr>
        </p:nvSpPr>
        <p:spPr>
          <a:xfrm>
            <a:off x="609600" y="807469"/>
            <a:ext cx="1124704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How to Define Inter-Cluster Distance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03" name="Google Shape;803;p58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04" name="Google Shape;804;p58"/>
          <p:cNvSpPr txBox="1"/>
          <p:nvPr>
            <p:ph idx="1" type="body"/>
          </p:nvPr>
        </p:nvSpPr>
        <p:spPr>
          <a:xfrm>
            <a:off x="853017" y="3123425"/>
            <a:ext cx="6400800" cy="440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10820" lvl="1" marL="1320096" rtl="0" algn="l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SzPts val="1600"/>
              <a:buNone/>
            </a:pPr>
            <a:r>
              <a:rPr lang="en-US" sz="1300"/>
              <a:t> </a:t>
            </a:r>
            <a:endParaRPr/>
          </a:p>
        </p:txBody>
      </p:sp>
      <p:grpSp>
        <p:nvGrpSpPr>
          <p:cNvPr id="805" name="Google Shape;805;p58"/>
          <p:cNvGrpSpPr/>
          <p:nvPr/>
        </p:nvGrpSpPr>
        <p:grpSpPr>
          <a:xfrm>
            <a:off x="7315201" y="1421084"/>
            <a:ext cx="4572000" cy="4673506"/>
            <a:chOff x="3456" y="1440"/>
            <a:chExt cx="2160" cy="2210"/>
          </a:xfrm>
        </p:grpSpPr>
        <p:cxnSp>
          <p:nvCxnSpPr>
            <p:cNvPr id="806" name="Google Shape;806;p58"/>
            <p:cNvCxnSpPr/>
            <p:nvPr/>
          </p:nvCxnSpPr>
          <p:spPr>
            <a:xfrm>
              <a:off x="369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Google Shape;807;p58"/>
            <p:cNvCxnSpPr/>
            <p:nvPr/>
          </p:nvCxnSpPr>
          <p:spPr>
            <a:xfrm>
              <a:off x="3504" y="1632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8" name="Google Shape;808;p58"/>
            <p:cNvCxnSpPr/>
            <p:nvPr/>
          </p:nvCxnSpPr>
          <p:spPr>
            <a:xfrm>
              <a:off x="4012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Google Shape;809;p58"/>
            <p:cNvCxnSpPr/>
            <p:nvPr/>
          </p:nvCxnSpPr>
          <p:spPr>
            <a:xfrm>
              <a:off x="4329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0" name="Google Shape;810;p58"/>
            <p:cNvCxnSpPr/>
            <p:nvPr/>
          </p:nvCxnSpPr>
          <p:spPr>
            <a:xfrm>
              <a:off x="464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1" name="Google Shape;811;p58"/>
            <p:cNvCxnSpPr/>
            <p:nvPr/>
          </p:nvCxnSpPr>
          <p:spPr>
            <a:xfrm>
              <a:off x="4963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2" name="Google Shape;812;p58"/>
            <p:cNvCxnSpPr/>
            <p:nvPr/>
          </p:nvCxnSpPr>
          <p:spPr>
            <a:xfrm>
              <a:off x="5280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3" name="Google Shape;813;p58"/>
            <p:cNvCxnSpPr/>
            <p:nvPr/>
          </p:nvCxnSpPr>
          <p:spPr>
            <a:xfrm>
              <a:off x="3504" y="1891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4" name="Google Shape;814;p58"/>
            <p:cNvCxnSpPr/>
            <p:nvPr/>
          </p:nvCxnSpPr>
          <p:spPr>
            <a:xfrm>
              <a:off x="3504" y="2150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5" name="Google Shape;815;p58"/>
            <p:cNvCxnSpPr/>
            <p:nvPr/>
          </p:nvCxnSpPr>
          <p:spPr>
            <a:xfrm>
              <a:off x="3504" y="2409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6" name="Google Shape;816;p58"/>
            <p:cNvCxnSpPr/>
            <p:nvPr/>
          </p:nvCxnSpPr>
          <p:spPr>
            <a:xfrm>
              <a:off x="3504" y="266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17" name="Google Shape;817;p58"/>
            <p:cNvCxnSpPr/>
            <p:nvPr/>
          </p:nvCxnSpPr>
          <p:spPr>
            <a:xfrm>
              <a:off x="3504" y="292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8" name="Google Shape;818;p58"/>
            <p:cNvSpPr txBox="1"/>
            <p:nvPr/>
          </p:nvSpPr>
          <p:spPr>
            <a:xfrm>
              <a:off x="3456" y="168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819" name="Google Shape;819;p58"/>
            <p:cNvSpPr txBox="1"/>
            <p:nvPr/>
          </p:nvSpPr>
          <p:spPr>
            <a:xfrm>
              <a:off x="3456" y="220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820" name="Google Shape;820;p58"/>
            <p:cNvSpPr txBox="1"/>
            <p:nvPr/>
          </p:nvSpPr>
          <p:spPr>
            <a:xfrm>
              <a:off x="3456" y="273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821" name="Google Shape;821;p58"/>
            <p:cNvSpPr txBox="1"/>
            <p:nvPr/>
          </p:nvSpPr>
          <p:spPr>
            <a:xfrm>
              <a:off x="3456" y="249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822" name="Google Shape;822;p58"/>
            <p:cNvSpPr txBox="1"/>
            <p:nvPr/>
          </p:nvSpPr>
          <p:spPr>
            <a:xfrm>
              <a:off x="3456" y="196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823" name="Google Shape;823;p58"/>
            <p:cNvSpPr txBox="1"/>
            <p:nvPr/>
          </p:nvSpPr>
          <p:spPr>
            <a:xfrm>
              <a:off x="37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824" name="Google Shape;824;p58"/>
            <p:cNvSpPr txBox="1"/>
            <p:nvPr/>
          </p:nvSpPr>
          <p:spPr>
            <a:xfrm>
              <a:off x="4032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825" name="Google Shape;825;p58"/>
            <p:cNvSpPr txBox="1"/>
            <p:nvPr/>
          </p:nvSpPr>
          <p:spPr>
            <a:xfrm>
              <a:off x="4368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826" name="Google Shape;826;p58"/>
            <p:cNvSpPr txBox="1"/>
            <p:nvPr/>
          </p:nvSpPr>
          <p:spPr>
            <a:xfrm>
              <a:off x="470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827" name="Google Shape;827;p58"/>
            <p:cNvSpPr txBox="1"/>
            <p:nvPr/>
          </p:nvSpPr>
          <p:spPr>
            <a:xfrm>
              <a:off x="49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828" name="Google Shape;828;p58"/>
            <p:cNvSpPr txBox="1"/>
            <p:nvPr/>
          </p:nvSpPr>
          <p:spPr>
            <a:xfrm>
              <a:off x="5280" y="1440"/>
              <a:ext cx="336" cy="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sp>
          <p:nvSpPr>
            <p:cNvPr id="829" name="Google Shape;829;p58"/>
            <p:cNvSpPr txBox="1"/>
            <p:nvPr/>
          </p:nvSpPr>
          <p:spPr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cxnSp>
        <p:nvCxnSpPr>
          <p:cNvPr id="830" name="Google Shape;830;p58"/>
          <p:cNvCxnSpPr/>
          <p:nvPr/>
        </p:nvCxnSpPr>
        <p:spPr>
          <a:xfrm>
            <a:off x="2946400" y="2740662"/>
            <a:ext cx="14224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831" name="Google Shape;831;p58"/>
          <p:cNvSpPr txBox="1"/>
          <p:nvPr/>
        </p:nvSpPr>
        <p:spPr>
          <a:xfrm>
            <a:off x="2946400" y="2131626"/>
            <a:ext cx="1930400" cy="448318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US" sz="21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Similarity?</a:t>
            </a:r>
            <a:endParaRPr/>
          </a:p>
        </p:txBody>
      </p:sp>
      <p:sp>
        <p:nvSpPr>
          <p:cNvPr id="832" name="Google Shape;832;p58"/>
          <p:cNvSpPr/>
          <p:nvPr/>
        </p:nvSpPr>
        <p:spPr>
          <a:xfrm>
            <a:off x="143339" y="3908609"/>
            <a:ext cx="7721600" cy="4161746"/>
          </a:xfrm>
          <a:prstGeom prst="rect">
            <a:avLst/>
          </a:prstGeom>
          <a:noFill/>
          <a:ln>
            <a:noFill/>
          </a:ln>
        </p:spPr>
        <p:txBody>
          <a:bodyPr anchorCtr="0" anchor="t" bIns="59225" lIns="120575" spcFirstLastPara="1" rIns="120575" wrap="square" tIns="592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Group Average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Distance Between Centroids</a:t>
            </a:r>
            <a:endParaRPr b="0" sz="27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5%" id="833" name="Google Shape;833;p58"/>
          <p:cNvSpPr/>
          <p:nvPr/>
        </p:nvSpPr>
        <p:spPr>
          <a:xfrm rot="-5400000">
            <a:off x="618137" y="1717349"/>
            <a:ext cx="2436144" cy="1843617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8"/>
          <p:cNvSpPr/>
          <p:nvPr/>
        </p:nvSpPr>
        <p:spPr>
          <a:xfrm rot="-5400000">
            <a:off x="2336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58"/>
          <p:cNvSpPr/>
          <p:nvPr/>
        </p:nvSpPr>
        <p:spPr>
          <a:xfrm rot="-5400000">
            <a:off x="2235247" y="192856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58"/>
          <p:cNvSpPr/>
          <p:nvPr/>
        </p:nvSpPr>
        <p:spPr>
          <a:xfrm rot="-5400000">
            <a:off x="1117647" y="2537603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58"/>
          <p:cNvSpPr/>
          <p:nvPr/>
        </p:nvSpPr>
        <p:spPr>
          <a:xfrm rot="-5400000">
            <a:off x="2537931" y="233247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5%" id="838" name="Google Shape;838;p58"/>
          <p:cNvSpPr/>
          <p:nvPr/>
        </p:nvSpPr>
        <p:spPr>
          <a:xfrm flipH="1" rot="-5400000">
            <a:off x="4471528" y="1521556"/>
            <a:ext cx="2436144" cy="2235200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58"/>
          <p:cNvSpPr/>
          <p:nvPr/>
        </p:nvSpPr>
        <p:spPr>
          <a:xfrm flipH="1" rot="-5400000">
            <a:off x="6502447" y="213157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58"/>
          <p:cNvSpPr/>
          <p:nvPr/>
        </p:nvSpPr>
        <p:spPr>
          <a:xfrm flipH="1" rot="-5400000">
            <a:off x="4688464" y="2129465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58"/>
          <p:cNvSpPr/>
          <p:nvPr/>
        </p:nvSpPr>
        <p:spPr>
          <a:xfrm flipH="1" rot="-5400000">
            <a:off x="5384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58"/>
          <p:cNvSpPr/>
          <p:nvPr/>
        </p:nvSpPr>
        <p:spPr>
          <a:xfrm flipH="1" rot="-5400000">
            <a:off x="5384847" y="162404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8"/>
          <p:cNvSpPr txBox="1"/>
          <p:nvPr/>
        </p:nvSpPr>
        <p:spPr>
          <a:xfrm>
            <a:off x="7924800" y="5155595"/>
            <a:ext cx="3352800" cy="53856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Proximity Matrix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9"/>
          <p:cNvSpPr txBox="1"/>
          <p:nvPr>
            <p:ph type="title"/>
          </p:nvPr>
        </p:nvSpPr>
        <p:spPr>
          <a:xfrm>
            <a:off x="609600" y="807469"/>
            <a:ext cx="1124704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How to Define Inter-Cluster Similarity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49" name="Google Shape;849;p59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50" name="Google Shape;850;p59"/>
          <p:cNvSpPr txBox="1"/>
          <p:nvPr>
            <p:ph idx="1" type="body"/>
          </p:nvPr>
        </p:nvSpPr>
        <p:spPr>
          <a:xfrm>
            <a:off x="853017" y="3123425"/>
            <a:ext cx="6400800" cy="440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10820" lvl="1" marL="1320096" rtl="0" algn="l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SzPts val="1600"/>
              <a:buNone/>
            </a:pPr>
            <a:r>
              <a:rPr lang="en-US" sz="1300"/>
              <a:t> </a:t>
            </a:r>
            <a:endParaRPr/>
          </a:p>
        </p:txBody>
      </p:sp>
      <p:grpSp>
        <p:nvGrpSpPr>
          <p:cNvPr id="851" name="Google Shape;851;p59"/>
          <p:cNvGrpSpPr/>
          <p:nvPr/>
        </p:nvGrpSpPr>
        <p:grpSpPr>
          <a:xfrm>
            <a:off x="7315201" y="1421084"/>
            <a:ext cx="4572000" cy="4673506"/>
            <a:chOff x="3456" y="1440"/>
            <a:chExt cx="2160" cy="2210"/>
          </a:xfrm>
        </p:grpSpPr>
        <p:cxnSp>
          <p:nvCxnSpPr>
            <p:cNvPr id="852" name="Google Shape;852;p59"/>
            <p:cNvCxnSpPr/>
            <p:nvPr/>
          </p:nvCxnSpPr>
          <p:spPr>
            <a:xfrm>
              <a:off x="369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Google Shape;853;p59"/>
            <p:cNvCxnSpPr/>
            <p:nvPr/>
          </p:nvCxnSpPr>
          <p:spPr>
            <a:xfrm>
              <a:off x="3504" y="1632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4" name="Google Shape;854;p59"/>
            <p:cNvCxnSpPr/>
            <p:nvPr/>
          </p:nvCxnSpPr>
          <p:spPr>
            <a:xfrm>
              <a:off x="4012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5" name="Google Shape;855;p59"/>
            <p:cNvCxnSpPr/>
            <p:nvPr/>
          </p:nvCxnSpPr>
          <p:spPr>
            <a:xfrm>
              <a:off x="4329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6" name="Google Shape;856;p59"/>
            <p:cNvCxnSpPr/>
            <p:nvPr/>
          </p:nvCxnSpPr>
          <p:spPr>
            <a:xfrm>
              <a:off x="464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7" name="Google Shape;857;p59"/>
            <p:cNvCxnSpPr/>
            <p:nvPr/>
          </p:nvCxnSpPr>
          <p:spPr>
            <a:xfrm>
              <a:off x="4963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8" name="Google Shape;858;p59"/>
            <p:cNvCxnSpPr/>
            <p:nvPr/>
          </p:nvCxnSpPr>
          <p:spPr>
            <a:xfrm>
              <a:off x="5280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9" name="Google Shape;859;p59"/>
            <p:cNvCxnSpPr/>
            <p:nvPr/>
          </p:nvCxnSpPr>
          <p:spPr>
            <a:xfrm>
              <a:off x="3504" y="1891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0" name="Google Shape;860;p59"/>
            <p:cNvCxnSpPr/>
            <p:nvPr/>
          </p:nvCxnSpPr>
          <p:spPr>
            <a:xfrm>
              <a:off x="3504" y="2150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1" name="Google Shape;861;p59"/>
            <p:cNvCxnSpPr/>
            <p:nvPr/>
          </p:nvCxnSpPr>
          <p:spPr>
            <a:xfrm>
              <a:off x="3504" y="2409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2" name="Google Shape;862;p59"/>
            <p:cNvCxnSpPr/>
            <p:nvPr/>
          </p:nvCxnSpPr>
          <p:spPr>
            <a:xfrm>
              <a:off x="3504" y="266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3" name="Google Shape;863;p59"/>
            <p:cNvCxnSpPr/>
            <p:nvPr/>
          </p:nvCxnSpPr>
          <p:spPr>
            <a:xfrm>
              <a:off x="3504" y="292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64" name="Google Shape;864;p59"/>
            <p:cNvSpPr txBox="1"/>
            <p:nvPr/>
          </p:nvSpPr>
          <p:spPr>
            <a:xfrm>
              <a:off x="3456" y="168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865" name="Google Shape;865;p59"/>
            <p:cNvSpPr txBox="1"/>
            <p:nvPr/>
          </p:nvSpPr>
          <p:spPr>
            <a:xfrm>
              <a:off x="3456" y="220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866" name="Google Shape;866;p59"/>
            <p:cNvSpPr txBox="1"/>
            <p:nvPr/>
          </p:nvSpPr>
          <p:spPr>
            <a:xfrm>
              <a:off x="3456" y="273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867" name="Google Shape;867;p59"/>
            <p:cNvSpPr txBox="1"/>
            <p:nvPr/>
          </p:nvSpPr>
          <p:spPr>
            <a:xfrm>
              <a:off x="3456" y="249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868" name="Google Shape;868;p59"/>
            <p:cNvSpPr txBox="1"/>
            <p:nvPr/>
          </p:nvSpPr>
          <p:spPr>
            <a:xfrm>
              <a:off x="3456" y="196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869" name="Google Shape;869;p59"/>
            <p:cNvSpPr txBox="1"/>
            <p:nvPr/>
          </p:nvSpPr>
          <p:spPr>
            <a:xfrm>
              <a:off x="37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870" name="Google Shape;870;p59"/>
            <p:cNvSpPr txBox="1"/>
            <p:nvPr/>
          </p:nvSpPr>
          <p:spPr>
            <a:xfrm>
              <a:off x="4032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871" name="Google Shape;871;p59"/>
            <p:cNvSpPr txBox="1"/>
            <p:nvPr/>
          </p:nvSpPr>
          <p:spPr>
            <a:xfrm>
              <a:off x="4368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872" name="Google Shape;872;p59"/>
            <p:cNvSpPr txBox="1"/>
            <p:nvPr/>
          </p:nvSpPr>
          <p:spPr>
            <a:xfrm>
              <a:off x="470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873" name="Google Shape;873;p59"/>
            <p:cNvSpPr txBox="1"/>
            <p:nvPr/>
          </p:nvSpPr>
          <p:spPr>
            <a:xfrm>
              <a:off x="49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874" name="Google Shape;874;p59"/>
            <p:cNvSpPr txBox="1"/>
            <p:nvPr/>
          </p:nvSpPr>
          <p:spPr>
            <a:xfrm>
              <a:off x="5280" y="1440"/>
              <a:ext cx="336" cy="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sp>
          <p:nvSpPr>
            <p:cNvPr id="875" name="Google Shape;875;p59"/>
            <p:cNvSpPr txBox="1"/>
            <p:nvPr/>
          </p:nvSpPr>
          <p:spPr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sp>
        <p:nvSpPr>
          <p:cNvPr id="876" name="Google Shape;876;p59"/>
          <p:cNvSpPr/>
          <p:nvPr/>
        </p:nvSpPr>
        <p:spPr>
          <a:xfrm>
            <a:off x="143339" y="3908609"/>
            <a:ext cx="7721600" cy="4161746"/>
          </a:xfrm>
          <a:prstGeom prst="rect">
            <a:avLst/>
          </a:prstGeom>
          <a:noFill/>
          <a:ln>
            <a:noFill/>
          </a:ln>
        </p:spPr>
        <p:txBody>
          <a:bodyPr anchorCtr="0" anchor="t" bIns="59225" lIns="120575" spcFirstLastPara="1" rIns="120575" wrap="square" tIns="592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1" lang="en-US" sz="2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Group Average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Distance Between Centroids</a:t>
            </a:r>
            <a:endParaRPr b="0" sz="27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5%" id="877" name="Google Shape;877;p59"/>
          <p:cNvSpPr/>
          <p:nvPr/>
        </p:nvSpPr>
        <p:spPr>
          <a:xfrm rot="-5400000">
            <a:off x="618137" y="1717349"/>
            <a:ext cx="2436144" cy="1843617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9"/>
          <p:cNvSpPr/>
          <p:nvPr/>
        </p:nvSpPr>
        <p:spPr>
          <a:xfrm rot="-5400000">
            <a:off x="2336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9"/>
          <p:cNvSpPr/>
          <p:nvPr/>
        </p:nvSpPr>
        <p:spPr>
          <a:xfrm rot="-5400000">
            <a:off x="2235247" y="192856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9"/>
          <p:cNvSpPr/>
          <p:nvPr/>
        </p:nvSpPr>
        <p:spPr>
          <a:xfrm rot="-5400000">
            <a:off x="1117647" y="2537603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59"/>
          <p:cNvSpPr/>
          <p:nvPr/>
        </p:nvSpPr>
        <p:spPr>
          <a:xfrm rot="-5400000">
            <a:off x="2537931" y="233247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5%" id="882" name="Google Shape;882;p59"/>
          <p:cNvSpPr/>
          <p:nvPr/>
        </p:nvSpPr>
        <p:spPr>
          <a:xfrm flipH="1" rot="-5400000">
            <a:off x="4471528" y="1521556"/>
            <a:ext cx="2436144" cy="2235200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9"/>
          <p:cNvSpPr/>
          <p:nvPr/>
        </p:nvSpPr>
        <p:spPr>
          <a:xfrm flipH="1" rot="-5400000">
            <a:off x="6502447" y="213157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59"/>
          <p:cNvSpPr/>
          <p:nvPr/>
        </p:nvSpPr>
        <p:spPr>
          <a:xfrm flipH="1" rot="-5400000">
            <a:off x="4688464" y="2129465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59"/>
          <p:cNvSpPr/>
          <p:nvPr/>
        </p:nvSpPr>
        <p:spPr>
          <a:xfrm flipH="1" rot="-5400000">
            <a:off x="5384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59"/>
          <p:cNvSpPr/>
          <p:nvPr/>
        </p:nvSpPr>
        <p:spPr>
          <a:xfrm flipH="1" rot="-5400000">
            <a:off x="5384847" y="162404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9"/>
          <p:cNvSpPr txBox="1"/>
          <p:nvPr/>
        </p:nvSpPr>
        <p:spPr>
          <a:xfrm>
            <a:off x="7924800" y="5155595"/>
            <a:ext cx="3352800" cy="53856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Proximity Matrix</a:t>
            </a:r>
            <a:endParaRPr/>
          </a:p>
        </p:txBody>
      </p:sp>
      <p:cxnSp>
        <p:nvCxnSpPr>
          <p:cNvPr id="888" name="Google Shape;888;p59"/>
          <p:cNvCxnSpPr/>
          <p:nvPr/>
        </p:nvCxnSpPr>
        <p:spPr>
          <a:xfrm flipH="1" rot="10800000">
            <a:off x="2641600" y="2131626"/>
            <a:ext cx="2032000" cy="203012"/>
          </a:xfrm>
          <a:prstGeom prst="straightConnector1">
            <a:avLst/>
          </a:prstGeom>
          <a:noFill/>
          <a:ln cap="flat" cmpd="sng" w="25400">
            <a:solidFill>
              <a:srgbClr val="FFCC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/>
          <p:nvPr>
            <p:ph type="title"/>
          </p:nvPr>
        </p:nvSpPr>
        <p:spPr>
          <a:xfrm>
            <a:off x="609600" y="807469"/>
            <a:ext cx="1124704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How to Define Inter-Cluster Similarity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4" name="Google Shape;894;p60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95" name="Google Shape;895;p60"/>
          <p:cNvSpPr txBox="1"/>
          <p:nvPr>
            <p:ph idx="1" type="body"/>
          </p:nvPr>
        </p:nvSpPr>
        <p:spPr>
          <a:xfrm>
            <a:off x="853017" y="3123425"/>
            <a:ext cx="6400800" cy="440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10820" lvl="1" marL="1320096" rtl="0" algn="l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SzPts val="1600"/>
              <a:buNone/>
            </a:pPr>
            <a:r>
              <a:rPr lang="en-US" sz="1300"/>
              <a:t> </a:t>
            </a:r>
            <a:endParaRPr/>
          </a:p>
        </p:txBody>
      </p:sp>
      <p:grpSp>
        <p:nvGrpSpPr>
          <p:cNvPr id="896" name="Google Shape;896;p60"/>
          <p:cNvGrpSpPr/>
          <p:nvPr/>
        </p:nvGrpSpPr>
        <p:grpSpPr>
          <a:xfrm>
            <a:off x="7315201" y="1421084"/>
            <a:ext cx="4572000" cy="4673506"/>
            <a:chOff x="3456" y="1440"/>
            <a:chExt cx="2160" cy="2210"/>
          </a:xfrm>
        </p:grpSpPr>
        <p:cxnSp>
          <p:nvCxnSpPr>
            <p:cNvPr id="897" name="Google Shape;897;p60"/>
            <p:cNvCxnSpPr/>
            <p:nvPr/>
          </p:nvCxnSpPr>
          <p:spPr>
            <a:xfrm>
              <a:off x="369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8" name="Google Shape;898;p60"/>
            <p:cNvCxnSpPr/>
            <p:nvPr/>
          </p:nvCxnSpPr>
          <p:spPr>
            <a:xfrm>
              <a:off x="3504" y="1632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99" name="Google Shape;899;p60"/>
            <p:cNvCxnSpPr/>
            <p:nvPr/>
          </p:nvCxnSpPr>
          <p:spPr>
            <a:xfrm>
              <a:off x="4012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0" name="Google Shape;900;p60"/>
            <p:cNvCxnSpPr/>
            <p:nvPr/>
          </p:nvCxnSpPr>
          <p:spPr>
            <a:xfrm>
              <a:off x="4329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1" name="Google Shape;901;p60"/>
            <p:cNvCxnSpPr/>
            <p:nvPr/>
          </p:nvCxnSpPr>
          <p:spPr>
            <a:xfrm>
              <a:off x="464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2" name="Google Shape;902;p60"/>
            <p:cNvCxnSpPr/>
            <p:nvPr/>
          </p:nvCxnSpPr>
          <p:spPr>
            <a:xfrm>
              <a:off x="4963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3" name="Google Shape;903;p60"/>
            <p:cNvCxnSpPr/>
            <p:nvPr/>
          </p:nvCxnSpPr>
          <p:spPr>
            <a:xfrm>
              <a:off x="5280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4" name="Google Shape;904;p60"/>
            <p:cNvCxnSpPr/>
            <p:nvPr/>
          </p:nvCxnSpPr>
          <p:spPr>
            <a:xfrm>
              <a:off x="3504" y="1891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5" name="Google Shape;905;p60"/>
            <p:cNvCxnSpPr/>
            <p:nvPr/>
          </p:nvCxnSpPr>
          <p:spPr>
            <a:xfrm>
              <a:off x="3504" y="2150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6" name="Google Shape;906;p60"/>
            <p:cNvCxnSpPr/>
            <p:nvPr/>
          </p:nvCxnSpPr>
          <p:spPr>
            <a:xfrm>
              <a:off x="3504" y="2409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7" name="Google Shape;907;p60"/>
            <p:cNvCxnSpPr/>
            <p:nvPr/>
          </p:nvCxnSpPr>
          <p:spPr>
            <a:xfrm>
              <a:off x="3504" y="266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08" name="Google Shape;908;p60"/>
            <p:cNvCxnSpPr/>
            <p:nvPr/>
          </p:nvCxnSpPr>
          <p:spPr>
            <a:xfrm>
              <a:off x="3504" y="292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09" name="Google Shape;909;p60"/>
            <p:cNvSpPr txBox="1"/>
            <p:nvPr/>
          </p:nvSpPr>
          <p:spPr>
            <a:xfrm>
              <a:off x="3456" y="168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910" name="Google Shape;910;p60"/>
            <p:cNvSpPr txBox="1"/>
            <p:nvPr/>
          </p:nvSpPr>
          <p:spPr>
            <a:xfrm>
              <a:off x="3456" y="220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911" name="Google Shape;911;p60"/>
            <p:cNvSpPr txBox="1"/>
            <p:nvPr/>
          </p:nvSpPr>
          <p:spPr>
            <a:xfrm>
              <a:off x="3456" y="273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912" name="Google Shape;912;p60"/>
            <p:cNvSpPr txBox="1"/>
            <p:nvPr/>
          </p:nvSpPr>
          <p:spPr>
            <a:xfrm>
              <a:off x="3456" y="249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913" name="Google Shape;913;p60"/>
            <p:cNvSpPr txBox="1"/>
            <p:nvPr/>
          </p:nvSpPr>
          <p:spPr>
            <a:xfrm>
              <a:off x="3456" y="196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914" name="Google Shape;914;p60"/>
            <p:cNvSpPr txBox="1"/>
            <p:nvPr/>
          </p:nvSpPr>
          <p:spPr>
            <a:xfrm>
              <a:off x="37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915" name="Google Shape;915;p60"/>
            <p:cNvSpPr txBox="1"/>
            <p:nvPr/>
          </p:nvSpPr>
          <p:spPr>
            <a:xfrm>
              <a:off x="4032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916" name="Google Shape;916;p60"/>
            <p:cNvSpPr txBox="1"/>
            <p:nvPr/>
          </p:nvSpPr>
          <p:spPr>
            <a:xfrm>
              <a:off x="4368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917" name="Google Shape;917;p60"/>
            <p:cNvSpPr txBox="1"/>
            <p:nvPr/>
          </p:nvSpPr>
          <p:spPr>
            <a:xfrm>
              <a:off x="470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918" name="Google Shape;918;p60"/>
            <p:cNvSpPr txBox="1"/>
            <p:nvPr/>
          </p:nvSpPr>
          <p:spPr>
            <a:xfrm>
              <a:off x="49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919" name="Google Shape;919;p60"/>
            <p:cNvSpPr txBox="1"/>
            <p:nvPr/>
          </p:nvSpPr>
          <p:spPr>
            <a:xfrm>
              <a:off x="5280" y="1440"/>
              <a:ext cx="336" cy="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sp>
          <p:nvSpPr>
            <p:cNvPr id="920" name="Google Shape;920;p60"/>
            <p:cNvSpPr txBox="1"/>
            <p:nvPr/>
          </p:nvSpPr>
          <p:spPr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sp>
        <p:nvSpPr>
          <p:cNvPr id="921" name="Google Shape;921;p60"/>
          <p:cNvSpPr/>
          <p:nvPr/>
        </p:nvSpPr>
        <p:spPr>
          <a:xfrm>
            <a:off x="143339" y="3908609"/>
            <a:ext cx="7721600" cy="4161746"/>
          </a:xfrm>
          <a:prstGeom prst="rect">
            <a:avLst/>
          </a:prstGeom>
          <a:noFill/>
          <a:ln>
            <a:noFill/>
          </a:ln>
        </p:spPr>
        <p:txBody>
          <a:bodyPr anchorCtr="0" anchor="t" bIns="59225" lIns="120575" spcFirstLastPara="1" rIns="120575" wrap="square" tIns="592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1" lang="en-US" sz="2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Group Average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Distance Between Centroids</a:t>
            </a:r>
            <a:endParaRPr b="0" sz="27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5%" id="922" name="Google Shape;922;p60"/>
          <p:cNvSpPr/>
          <p:nvPr/>
        </p:nvSpPr>
        <p:spPr>
          <a:xfrm rot="-5400000">
            <a:off x="618137" y="1717349"/>
            <a:ext cx="2436144" cy="1843617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60"/>
          <p:cNvSpPr/>
          <p:nvPr/>
        </p:nvSpPr>
        <p:spPr>
          <a:xfrm rot="-5400000">
            <a:off x="2336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0"/>
          <p:cNvSpPr/>
          <p:nvPr/>
        </p:nvSpPr>
        <p:spPr>
          <a:xfrm rot="-5400000">
            <a:off x="2235247" y="192856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0"/>
          <p:cNvSpPr/>
          <p:nvPr/>
        </p:nvSpPr>
        <p:spPr>
          <a:xfrm rot="-5400000">
            <a:off x="1117647" y="2537603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0"/>
          <p:cNvSpPr/>
          <p:nvPr/>
        </p:nvSpPr>
        <p:spPr>
          <a:xfrm rot="-5400000">
            <a:off x="2537931" y="233247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5%" id="927" name="Google Shape;927;p60"/>
          <p:cNvSpPr/>
          <p:nvPr/>
        </p:nvSpPr>
        <p:spPr>
          <a:xfrm flipH="1" rot="-5400000">
            <a:off x="4471528" y="1521556"/>
            <a:ext cx="2436144" cy="2235200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0"/>
          <p:cNvSpPr/>
          <p:nvPr/>
        </p:nvSpPr>
        <p:spPr>
          <a:xfrm flipH="1" rot="-5400000">
            <a:off x="6502447" y="213157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0"/>
          <p:cNvSpPr/>
          <p:nvPr/>
        </p:nvSpPr>
        <p:spPr>
          <a:xfrm flipH="1" rot="-5400000">
            <a:off x="4688464" y="2129465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0"/>
          <p:cNvSpPr/>
          <p:nvPr/>
        </p:nvSpPr>
        <p:spPr>
          <a:xfrm flipH="1" rot="-5400000">
            <a:off x="5384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0"/>
          <p:cNvSpPr/>
          <p:nvPr/>
        </p:nvSpPr>
        <p:spPr>
          <a:xfrm flipH="1" rot="-5400000">
            <a:off x="5384847" y="162404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0"/>
          <p:cNvSpPr txBox="1"/>
          <p:nvPr/>
        </p:nvSpPr>
        <p:spPr>
          <a:xfrm>
            <a:off x="7924800" y="5155595"/>
            <a:ext cx="3352800" cy="53856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Proximity Matrix</a:t>
            </a:r>
            <a:endParaRPr/>
          </a:p>
        </p:txBody>
      </p:sp>
      <p:cxnSp>
        <p:nvCxnSpPr>
          <p:cNvPr id="933" name="Google Shape;933;p60"/>
          <p:cNvCxnSpPr/>
          <p:nvPr/>
        </p:nvCxnSpPr>
        <p:spPr>
          <a:xfrm flipH="1" rot="10800000">
            <a:off x="1219200" y="2233132"/>
            <a:ext cx="5283200" cy="304518"/>
          </a:xfrm>
          <a:prstGeom prst="straightConnector1">
            <a:avLst/>
          </a:prstGeom>
          <a:noFill/>
          <a:ln cap="flat" cmpd="sng" w="25400">
            <a:solidFill>
              <a:srgbClr val="FFCC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1"/>
          <p:cNvSpPr txBox="1"/>
          <p:nvPr>
            <p:ph type="title"/>
          </p:nvPr>
        </p:nvSpPr>
        <p:spPr>
          <a:xfrm>
            <a:off x="609600" y="807469"/>
            <a:ext cx="1124704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How to Define Inter-Cluster Similarity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39" name="Google Shape;939;p61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40" name="Google Shape;940;p61"/>
          <p:cNvSpPr txBox="1"/>
          <p:nvPr>
            <p:ph idx="1" type="body"/>
          </p:nvPr>
        </p:nvSpPr>
        <p:spPr>
          <a:xfrm>
            <a:off x="853017" y="3123425"/>
            <a:ext cx="6400800" cy="440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10820" lvl="1" marL="1320096" rtl="0" algn="l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SzPts val="1600"/>
              <a:buNone/>
            </a:pPr>
            <a:r>
              <a:rPr lang="en-US" sz="1300"/>
              <a:t> </a:t>
            </a:r>
            <a:endParaRPr/>
          </a:p>
        </p:txBody>
      </p:sp>
      <p:grpSp>
        <p:nvGrpSpPr>
          <p:cNvPr id="941" name="Google Shape;941;p61"/>
          <p:cNvGrpSpPr/>
          <p:nvPr/>
        </p:nvGrpSpPr>
        <p:grpSpPr>
          <a:xfrm>
            <a:off x="7315201" y="1421084"/>
            <a:ext cx="4572000" cy="4673506"/>
            <a:chOff x="3456" y="1440"/>
            <a:chExt cx="2160" cy="2210"/>
          </a:xfrm>
        </p:grpSpPr>
        <p:cxnSp>
          <p:nvCxnSpPr>
            <p:cNvPr id="942" name="Google Shape;942;p61"/>
            <p:cNvCxnSpPr/>
            <p:nvPr/>
          </p:nvCxnSpPr>
          <p:spPr>
            <a:xfrm>
              <a:off x="369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" name="Google Shape;943;p61"/>
            <p:cNvCxnSpPr/>
            <p:nvPr/>
          </p:nvCxnSpPr>
          <p:spPr>
            <a:xfrm>
              <a:off x="3504" y="1632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4" name="Google Shape;944;p61"/>
            <p:cNvCxnSpPr/>
            <p:nvPr/>
          </p:nvCxnSpPr>
          <p:spPr>
            <a:xfrm>
              <a:off x="4012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5" name="Google Shape;945;p61"/>
            <p:cNvCxnSpPr/>
            <p:nvPr/>
          </p:nvCxnSpPr>
          <p:spPr>
            <a:xfrm>
              <a:off x="4329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6" name="Google Shape;946;p61"/>
            <p:cNvCxnSpPr/>
            <p:nvPr/>
          </p:nvCxnSpPr>
          <p:spPr>
            <a:xfrm>
              <a:off x="464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7" name="Google Shape;947;p61"/>
            <p:cNvCxnSpPr/>
            <p:nvPr/>
          </p:nvCxnSpPr>
          <p:spPr>
            <a:xfrm>
              <a:off x="4963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8" name="Google Shape;948;p61"/>
            <p:cNvCxnSpPr/>
            <p:nvPr/>
          </p:nvCxnSpPr>
          <p:spPr>
            <a:xfrm>
              <a:off x="5280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9" name="Google Shape;949;p61"/>
            <p:cNvCxnSpPr/>
            <p:nvPr/>
          </p:nvCxnSpPr>
          <p:spPr>
            <a:xfrm>
              <a:off x="3504" y="1891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0" name="Google Shape;950;p61"/>
            <p:cNvCxnSpPr/>
            <p:nvPr/>
          </p:nvCxnSpPr>
          <p:spPr>
            <a:xfrm>
              <a:off x="3504" y="2150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1" name="Google Shape;951;p61"/>
            <p:cNvCxnSpPr/>
            <p:nvPr/>
          </p:nvCxnSpPr>
          <p:spPr>
            <a:xfrm>
              <a:off x="3504" y="2409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2" name="Google Shape;952;p61"/>
            <p:cNvCxnSpPr/>
            <p:nvPr/>
          </p:nvCxnSpPr>
          <p:spPr>
            <a:xfrm>
              <a:off x="3504" y="266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3" name="Google Shape;953;p61"/>
            <p:cNvCxnSpPr/>
            <p:nvPr/>
          </p:nvCxnSpPr>
          <p:spPr>
            <a:xfrm>
              <a:off x="3504" y="292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4" name="Google Shape;954;p61"/>
            <p:cNvSpPr txBox="1"/>
            <p:nvPr/>
          </p:nvSpPr>
          <p:spPr>
            <a:xfrm>
              <a:off x="3456" y="168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955" name="Google Shape;955;p61"/>
            <p:cNvSpPr txBox="1"/>
            <p:nvPr/>
          </p:nvSpPr>
          <p:spPr>
            <a:xfrm>
              <a:off x="3456" y="220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956" name="Google Shape;956;p61"/>
            <p:cNvSpPr txBox="1"/>
            <p:nvPr/>
          </p:nvSpPr>
          <p:spPr>
            <a:xfrm>
              <a:off x="3456" y="273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957" name="Google Shape;957;p61"/>
            <p:cNvSpPr txBox="1"/>
            <p:nvPr/>
          </p:nvSpPr>
          <p:spPr>
            <a:xfrm>
              <a:off x="3456" y="249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958" name="Google Shape;958;p61"/>
            <p:cNvSpPr txBox="1"/>
            <p:nvPr/>
          </p:nvSpPr>
          <p:spPr>
            <a:xfrm>
              <a:off x="3456" y="196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959" name="Google Shape;959;p61"/>
            <p:cNvSpPr txBox="1"/>
            <p:nvPr/>
          </p:nvSpPr>
          <p:spPr>
            <a:xfrm>
              <a:off x="37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960" name="Google Shape;960;p61"/>
            <p:cNvSpPr txBox="1"/>
            <p:nvPr/>
          </p:nvSpPr>
          <p:spPr>
            <a:xfrm>
              <a:off x="4032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961" name="Google Shape;961;p61"/>
            <p:cNvSpPr txBox="1"/>
            <p:nvPr/>
          </p:nvSpPr>
          <p:spPr>
            <a:xfrm>
              <a:off x="4368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962" name="Google Shape;962;p61"/>
            <p:cNvSpPr txBox="1"/>
            <p:nvPr/>
          </p:nvSpPr>
          <p:spPr>
            <a:xfrm>
              <a:off x="470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963" name="Google Shape;963;p61"/>
            <p:cNvSpPr txBox="1"/>
            <p:nvPr/>
          </p:nvSpPr>
          <p:spPr>
            <a:xfrm>
              <a:off x="49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964" name="Google Shape;964;p61"/>
            <p:cNvSpPr txBox="1"/>
            <p:nvPr/>
          </p:nvSpPr>
          <p:spPr>
            <a:xfrm>
              <a:off x="5280" y="1440"/>
              <a:ext cx="336" cy="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sp>
          <p:nvSpPr>
            <p:cNvPr id="965" name="Google Shape;965;p61"/>
            <p:cNvSpPr txBox="1"/>
            <p:nvPr/>
          </p:nvSpPr>
          <p:spPr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sp>
        <p:nvSpPr>
          <p:cNvPr id="966" name="Google Shape;966;p61"/>
          <p:cNvSpPr/>
          <p:nvPr/>
        </p:nvSpPr>
        <p:spPr>
          <a:xfrm>
            <a:off x="143339" y="3908609"/>
            <a:ext cx="7721600" cy="4161746"/>
          </a:xfrm>
          <a:prstGeom prst="rect">
            <a:avLst/>
          </a:prstGeom>
          <a:noFill/>
          <a:ln>
            <a:noFill/>
          </a:ln>
        </p:spPr>
        <p:txBody>
          <a:bodyPr anchorCtr="0" anchor="t" bIns="59225" lIns="120575" spcFirstLastPara="1" rIns="120575" wrap="square" tIns="592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1" lang="en-US" sz="2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Group Average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Distance Between Centroids</a:t>
            </a:r>
            <a:endParaRPr b="0" sz="27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1"/>
          <p:cNvSpPr txBox="1"/>
          <p:nvPr/>
        </p:nvSpPr>
        <p:spPr>
          <a:xfrm>
            <a:off x="7924800" y="5155595"/>
            <a:ext cx="3352800" cy="53856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Proximity Matrix</a:t>
            </a:r>
            <a:endParaRPr/>
          </a:p>
        </p:txBody>
      </p:sp>
      <p:sp>
        <p:nvSpPr>
          <p:cNvPr descr="5%" id="968" name="Google Shape;968;p61"/>
          <p:cNvSpPr/>
          <p:nvPr/>
        </p:nvSpPr>
        <p:spPr>
          <a:xfrm rot="-5400000">
            <a:off x="618137" y="1717349"/>
            <a:ext cx="2436144" cy="1843617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1"/>
          <p:cNvSpPr/>
          <p:nvPr/>
        </p:nvSpPr>
        <p:spPr>
          <a:xfrm rot="-5400000">
            <a:off x="2336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1"/>
          <p:cNvSpPr/>
          <p:nvPr/>
        </p:nvSpPr>
        <p:spPr>
          <a:xfrm rot="-5400000">
            <a:off x="2235247" y="192856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1"/>
          <p:cNvSpPr/>
          <p:nvPr/>
        </p:nvSpPr>
        <p:spPr>
          <a:xfrm rot="-5400000">
            <a:off x="1117647" y="2537603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1"/>
          <p:cNvSpPr/>
          <p:nvPr/>
        </p:nvSpPr>
        <p:spPr>
          <a:xfrm rot="-5400000">
            <a:off x="2537931" y="233247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5%" id="973" name="Google Shape;973;p61"/>
          <p:cNvSpPr/>
          <p:nvPr/>
        </p:nvSpPr>
        <p:spPr>
          <a:xfrm flipH="1" rot="-5400000">
            <a:off x="4471528" y="1521556"/>
            <a:ext cx="2436144" cy="2235200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1"/>
          <p:cNvSpPr/>
          <p:nvPr/>
        </p:nvSpPr>
        <p:spPr>
          <a:xfrm flipH="1" rot="-5400000">
            <a:off x="6502447" y="213157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1"/>
          <p:cNvSpPr/>
          <p:nvPr/>
        </p:nvSpPr>
        <p:spPr>
          <a:xfrm flipH="1" rot="-5400000">
            <a:off x="4688464" y="213157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1"/>
          <p:cNvSpPr/>
          <p:nvPr/>
        </p:nvSpPr>
        <p:spPr>
          <a:xfrm flipH="1" rot="-5400000">
            <a:off x="5384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1"/>
          <p:cNvSpPr/>
          <p:nvPr/>
        </p:nvSpPr>
        <p:spPr>
          <a:xfrm flipH="1" rot="-5400000">
            <a:off x="5384847" y="162404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8" name="Google Shape;978;p61"/>
          <p:cNvCxnSpPr/>
          <p:nvPr/>
        </p:nvCxnSpPr>
        <p:spPr>
          <a:xfrm>
            <a:off x="2438400" y="2943674"/>
            <a:ext cx="2946400" cy="101506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61"/>
          <p:cNvCxnSpPr/>
          <p:nvPr/>
        </p:nvCxnSpPr>
        <p:spPr>
          <a:xfrm flipH="1" rot="10800000">
            <a:off x="2438400" y="2233132"/>
            <a:ext cx="2235200" cy="710542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61"/>
          <p:cNvCxnSpPr/>
          <p:nvPr/>
        </p:nvCxnSpPr>
        <p:spPr>
          <a:xfrm flipH="1" rot="10800000">
            <a:off x="2438400" y="1725602"/>
            <a:ext cx="2946400" cy="1218072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61"/>
          <p:cNvCxnSpPr/>
          <p:nvPr/>
        </p:nvCxnSpPr>
        <p:spPr>
          <a:xfrm flipH="1" rot="10800000">
            <a:off x="2438400" y="2233132"/>
            <a:ext cx="4064000" cy="710542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61"/>
          <p:cNvCxnSpPr/>
          <p:nvPr/>
        </p:nvCxnSpPr>
        <p:spPr>
          <a:xfrm>
            <a:off x="2641600" y="2436144"/>
            <a:ext cx="2743200" cy="609036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61"/>
          <p:cNvCxnSpPr/>
          <p:nvPr/>
        </p:nvCxnSpPr>
        <p:spPr>
          <a:xfrm flipH="1" rot="10800000">
            <a:off x="2641600" y="2233132"/>
            <a:ext cx="2032000" cy="203012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61"/>
          <p:cNvCxnSpPr/>
          <p:nvPr/>
        </p:nvCxnSpPr>
        <p:spPr>
          <a:xfrm flipH="1" rot="10800000">
            <a:off x="2641600" y="1725602"/>
            <a:ext cx="2743200" cy="710542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5" name="Google Shape;985;p61"/>
          <p:cNvCxnSpPr/>
          <p:nvPr/>
        </p:nvCxnSpPr>
        <p:spPr>
          <a:xfrm flipH="1" rot="10800000">
            <a:off x="2641600" y="2233132"/>
            <a:ext cx="3860800" cy="203012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6" name="Google Shape;986;p61"/>
          <p:cNvCxnSpPr/>
          <p:nvPr/>
        </p:nvCxnSpPr>
        <p:spPr>
          <a:xfrm>
            <a:off x="1219200" y="2537650"/>
            <a:ext cx="4165600" cy="507530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7" name="Google Shape;987;p61"/>
          <p:cNvCxnSpPr/>
          <p:nvPr/>
        </p:nvCxnSpPr>
        <p:spPr>
          <a:xfrm flipH="1" rot="10800000">
            <a:off x="1219200" y="2233132"/>
            <a:ext cx="5283200" cy="304518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8" name="Google Shape;988;p61"/>
          <p:cNvCxnSpPr/>
          <p:nvPr/>
        </p:nvCxnSpPr>
        <p:spPr>
          <a:xfrm flipH="1" rot="10800000">
            <a:off x="1219200" y="1725602"/>
            <a:ext cx="4165600" cy="812048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9" name="Google Shape;989;p61"/>
          <p:cNvCxnSpPr/>
          <p:nvPr/>
        </p:nvCxnSpPr>
        <p:spPr>
          <a:xfrm flipH="1" rot="10800000">
            <a:off x="1219200" y="2233132"/>
            <a:ext cx="3454400" cy="304518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0" name="Google Shape;990;p61"/>
          <p:cNvCxnSpPr/>
          <p:nvPr/>
        </p:nvCxnSpPr>
        <p:spPr>
          <a:xfrm>
            <a:off x="2336800" y="1928614"/>
            <a:ext cx="3048000" cy="1116566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1" name="Google Shape;991;p61"/>
          <p:cNvCxnSpPr/>
          <p:nvPr/>
        </p:nvCxnSpPr>
        <p:spPr>
          <a:xfrm>
            <a:off x="2336800" y="1928614"/>
            <a:ext cx="2336800" cy="304518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2" name="Google Shape;992;p61"/>
          <p:cNvCxnSpPr/>
          <p:nvPr/>
        </p:nvCxnSpPr>
        <p:spPr>
          <a:xfrm flipH="1" rot="10800000">
            <a:off x="2336800" y="1725602"/>
            <a:ext cx="3048000" cy="203012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61"/>
          <p:cNvCxnSpPr/>
          <p:nvPr/>
        </p:nvCxnSpPr>
        <p:spPr>
          <a:xfrm>
            <a:off x="2336800" y="1928614"/>
            <a:ext cx="4165600" cy="304518"/>
          </a:xfrm>
          <a:prstGeom prst="straightConnector1">
            <a:avLst/>
          </a:prstGeom>
          <a:noFill/>
          <a:ln cap="flat" cmpd="sng" w="9525">
            <a:solidFill>
              <a:srgbClr val="FFCC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2"/>
          <p:cNvSpPr txBox="1"/>
          <p:nvPr>
            <p:ph type="title"/>
          </p:nvPr>
        </p:nvSpPr>
        <p:spPr>
          <a:xfrm>
            <a:off x="609600" y="807469"/>
            <a:ext cx="11247040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How to Define Inter-Cluster Similarity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9" name="Google Shape;999;p62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00" name="Google Shape;1000;p62"/>
          <p:cNvSpPr txBox="1"/>
          <p:nvPr>
            <p:ph idx="1" type="body"/>
          </p:nvPr>
        </p:nvSpPr>
        <p:spPr>
          <a:xfrm>
            <a:off x="853017" y="3123425"/>
            <a:ext cx="6400800" cy="4400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10820" lvl="1" marL="1320096" rtl="0" algn="l">
              <a:lnSpc>
                <a:spcPct val="90000"/>
              </a:lnSpc>
              <a:spcBef>
                <a:spcPts val="260"/>
              </a:spcBef>
              <a:spcAft>
                <a:spcPts val="0"/>
              </a:spcAft>
              <a:buSzPts val="1600"/>
              <a:buNone/>
            </a:pPr>
            <a:r>
              <a:rPr lang="en-US" sz="1300"/>
              <a:t> </a:t>
            </a:r>
            <a:endParaRPr/>
          </a:p>
        </p:txBody>
      </p:sp>
      <p:grpSp>
        <p:nvGrpSpPr>
          <p:cNvPr id="1001" name="Google Shape;1001;p62"/>
          <p:cNvGrpSpPr/>
          <p:nvPr/>
        </p:nvGrpSpPr>
        <p:grpSpPr>
          <a:xfrm>
            <a:off x="7315201" y="1421084"/>
            <a:ext cx="4572000" cy="4673506"/>
            <a:chOff x="3456" y="1440"/>
            <a:chExt cx="2160" cy="2210"/>
          </a:xfrm>
        </p:grpSpPr>
        <p:cxnSp>
          <p:nvCxnSpPr>
            <p:cNvPr id="1002" name="Google Shape;1002;p62"/>
            <p:cNvCxnSpPr/>
            <p:nvPr/>
          </p:nvCxnSpPr>
          <p:spPr>
            <a:xfrm>
              <a:off x="369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3" name="Google Shape;1003;p62"/>
            <p:cNvCxnSpPr/>
            <p:nvPr/>
          </p:nvCxnSpPr>
          <p:spPr>
            <a:xfrm>
              <a:off x="3504" y="1632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4" name="Google Shape;1004;p62"/>
            <p:cNvCxnSpPr/>
            <p:nvPr/>
          </p:nvCxnSpPr>
          <p:spPr>
            <a:xfrm>
              <a:off x="4012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5" name="Google Shape;1005;p62"/>
            <p:cNvCxnSpPr/>
            <p:nvPr/>
          </p:nvCxnSpPr>
          <p:spPr>
            <a:xfrm>
              <a:off x="4329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6" name="Google Shape;1006;p62"/>
            <p:cNvCxnSpPr/>
            <p:nvPr/>
          </p:nvCxnSpPr>
          <p:spPr>
            <a:xfrm>
              <a:off x="4646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7" name="Google Shape;1007;p62"/>
            <p:cNvCxnSpPr/>
            <p:nvPr/>
          </p:nvCxnSpPr>
          <p:spPr>
            <a:xfrm>
              <a:off x="4963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8" name="Google Shape;1008;p62"/>
            <p:cNvCxnSpPr/>
            <p:nvPr/>
          </p:nvCxnSpPr>
          <p:spPr>
            <a:xfrm>
              <a:off x="5280" y="1440"/>
              <a:ext cx="0" cy="168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9" name="Google Shape;1009;p62"/>
            <p:cNvCxnSpPr/>
            <p:nvPr/>
          </p:nvCxnSpPr>
          <p:spPr>
            <a:xfrm>
              <a:off x="3504" y="1891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0" name="Google Shape;1010;p62"/>
            <p:cNvCxnSpPr/>
            <p:nvPr/>
          </p:nvCxnSpPr>
          <p:spPr>
            <a:xfrm>
              <a:off x="3504" y="2150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1" name="Google Shape;1011;p62"/>
            <p:cNvCxnSpPr/>
            <p:nvPr/>
          </p:nvCxnSpPr>
          <p:spPr>
            <a:xfrm>
              <a:off x="3504" y="2409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2" name="Google Shape;1012;p62"/>
            <p:cNvCxnSpPr/>
            <p:nvPr/>
          </p:nvCxnSpPr>
          <p:spPr>
            <a:xfrm>
              <a:off x="3504" y="266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3" name="Google Shape;1013;p62"/>
            <p:cNvCxnSpPr/>
            <p:nvPr/>
          </p:nvCxnSpPr>
          <p:spPr>
            <a:xfrm>
              <a:off x="3504" y="2928"/>
              <a:ext cx="18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14" name="Google Shape;1014;p62"/>
            <p:cNvSpPr txBox="1"/>
            <p:nvPr/>
          </p:nvSpPr>
          <p:spPr>
            <a:xfrm>
              <a:off x="3456" y="168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1015" name="Google Shape;1015;p62"/>
            <p:cNvSpPr txBox="1"/>
            <p:nvPr/>
          </p:nvSpPr>
          <p:spPr>
            <a:xfrm>
              <a:off x="3456" y="220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1016" name="Google Shape;1016;p62"/>
            <p:cNvSpPr txBox="1"/>
            <p:nvPr/>
          </p:nvSpPr>
          <p:spPr>
            <a:xfrm>
              <a:off x="3456" y="273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1017" name="Google Shape;1017;p62"/>
            <p:cNvSpPr txBox="1"/>
            <p:nvPr/>
          </p:nvSpPr>
          <p:spPr>
            <a:xfrm>
              <a:off x="3456" y="2496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1018" name="Google Shape;1018;p62"/>
            <p:cNvSpPr txBox="1"/>
            <p:nvPr/>
          </p:nvSpPr>
          <p:spPr>
            <a:xfrm>
              <a:off x="3456" y="1968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1019" name="Google Shape;1019;p62"/>
            <p:cNvSpPr txBox="1"/>
            <p:nvPr/>
          </p:nvSpPr>
          <p:spPr>
            <a:xfrm>
              <a:off x="37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p1</a:t>
              </a:r>
              <a:endParaRPr/>
            </a:p>
          </p:txBody>
        </p:sp>
        <p:sp>
          <p:nvSpPr>
            <p:cNvPr id="1020" name="Google Shape;1020;p62"/>
            <p:cNvSpPr txBox="1"/>
            <p:nvPr/>
          </p:nvSpPr>
          <p:spPr>
            <a:xfrm>
              <a:off x="4032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p2</a:t>
              </a:r>
              <a:endParaRPr/>
            </a:p>
          </p:txBody>
        </p:sp>
        <p:sp>
          <p:nvSpPr>
            <p:cNvPr id="1021" name="Google Shape;1021;p62"/>
            <p:cNvSpPr txBox="1"/>
            <p:nvPr/>
          </p:nvSpPr>
          <p:spPr>
            <a:xfrm>
              <a:off x="4368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p3</a:t>
              </a:r>
              <a:endParaRPr/>
            </a:p>
          </p:txBody>
        </p:sp>
        <p:sp>
          <p:nvSpPr>
            <p:cNvPr id="1022" name="Google Shape;1022;p62"/>
            <p:cNvSpPr txBox="1"/>
            <p:nvPr/>
          </p:nvSpPr>
          <p:spPr>
            <a:xfrm>
              <a:off x="470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p4</a:t>
              </a:r>
              <a:endParaRPr/>
            </a:p>
          </p:txBody>
        </p:sp>
        <p:sp>
          <p:nvSpPr>
            <p:cNvPr id="1023" name="Google Shape;1023;p62"/>
            <p:cNvSpPr txBox="1"/>
            <p:nvPr/>
          </p:nvSpPr>
          <p:spPr>
            <a:xfrm>
              <a:off x="4944" y="1440"/>
              <a:ext cx="336" cy="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p5</a:t>
              </a:r>
              <a:endParaRPr/>
            </a:p>
          </p:txBody>
        </p:sp>
        <p:sp>
          <p:nvSpPr>
            <p:cNvPr id="1024" name="Google Shape;1024;p62"/>
            <p:cNvSpPr txBox="1"/>
            <p:nvPr/>
          </p:nvSpPr>
          <p:spPr>
            <a:xfrm>
              <a:off x="5280" y="1440"/>
              <a:ext cx="336" cy="1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 . .</a:t>
              </a:r>
              <a:endParaRPr/>
            </a:p>
          </p:txBody>
        </p:sp>
        <p:sp>
          <p:nvSpPr>
            <p:cNvPr id="1025" name="Google Shape;1025;p62"/>
            <p:cNvSpPr txBox="1"/>
            <p:nvPr/>
          </p:nvSpPr>
          <p:spPr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  <a:p>
              <a:pPr indent="0" lvl="0" marL="0" marR="0" rtl="0" algn="l">
                <a:spcBef>
                  <a:spcPts val="105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1" lang="en-US" sz="21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sp>
        <p:nvSpPr>
          <p:cNvPr id="1026" name="Google Shape;1026;p62"/>
          <p:cNvSpPr/>
          <p:nvPr/>
        </p:nvSpPr>
        <p:spPr>
          <a:xfrm>
            <a:off x="143339" y="3908609"/>
            <a:ext cx="7721600" cy="4161746"/>
          </a:xfrm>
          <a:prstGeom prst="rect">
            <a:avLst/>
          </a:prstGeom>
          <a:noFill/>
          <a:ln>
            <a:noFill/>
          </a:ln>
        </p:spPr>
        <p:txBody>
          <a:bodyPr anchorCtr="0" anchor="t" bIns="59225" lIns="120575" spcFirstLastPara="1" rIns="120575" wrap="square" tIns="592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MIN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0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Group Average</a:t>
            </a:r>
            <a:endParaRPr/>
          </a:p>
          <a:p>
            <a:pPr indent="-342900" lvl="0" marL="342900" marR="0" rtl="0" algn="l">
              <a:spcBef>
                <a:spcPts val="534"/>
              </a:spcBef>
              <a:spcAft>
                <a:spcPts val="0"/>
              </a:spcAft>
              <a:buClr>
                <a:srgbClr val="0C7B9C"/>
              </a:buClr>
              <a:buSzPts val="2025"/>
              <a:buFont typeface="Arial"/>
              <a:buChar char="●"/>
            </a:pPr>
            <a:r>
              <a:rPr b="1" lang="en-US" sz="2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Distance Between Centroids</a:t>
            </a:r>
            <a:endParaRPr b="1" sz="27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2"/>
          <p:cNvSpPr txBox="1"/>
          <p:nvPr/>
        </p:nvSpPr>
        <p:spPr>
          <a:xfrm>
            <a:off x="7924800" y="5155595"/>
            <a:ext cx="3352800" cy="53856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en-US" sz="2700">
                <a:solidFill>
                  <a:srgbClr val="3A3F50"/>
                </a:solidFill>
                <a:latin typeface="Arial"/>
                <a:ea typeface="Arial"/>
                <a:cs typeface="Arial"/>
                <a:sym typeface="Arial"/>
              </a:rPr>
              <a:t>Proximity Matrix</a:t>
            </a:r>
            <a:endParaRPr/>
          </a:p>
        </p:txBody>
      </p:sp>
      <p:cxnSp>
        <p:nvCxnSpPr>
          <p:cNvPr id="1028" name="Google Shape;1028;p62"/>
          <p:cNvCxnSpPr/>
          <p:nvPr/>
        </p:nvCxnSpPr>
        <p:spPr>
          <a:xfrm>
            <a:off x="1828800" y="2639156"/>
            <a:ext cx="3860800" cy="0"/>
          </a:xfrm>
          <a:prstGeom prst="straightConnector1">
            <a:avLst/>
          </a:prstGeom>
          <a:noFill/>
          <a:ln cap="flat" cmpd="sng" w="25400">
            <a:solidFill>
              <a:srgbClr val="FFCC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descr="5%" id="1029" name="Google Shape;1029;p62"/>
          <p:cNvSpPr/>
          <p:nvPr/>
        </p:nvSpPr>
        <p:spPr>
          <a:xfrm rot="-5400000">
            <a:off x="618137" y="1717349"/>
            <a:ext cx="2436144" cy="1843617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2"/>
          <p:cNvSpPr/>
          <p:nvPr/>
        </p:nvSpPr>
        <p:spPr>
          <a:xfrm rot="-5400000">
            <a:off x="2336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2"/>
          <p:cNvSpPr/>
          <p:nvPr/>
        </p:nvSpPr>
        <p:spPr>
          <a:xfrm rot="-5400000">
            <a:off x="2235247" y="192856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2"/>
          <p:cNvSpPr/>
          <p:nvPr/>
        </p:nvSpPr>
        <p:spPr>
          <a:xfrm rot="-5400000">
            <a:off x="1117647" y="2537603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2"/>
          <p:cNvSpPr/>
          <p:nvPr/>
        </p:nvSpPr>
        <p:spPr>
          <a:xfrm rot="-5400000">
            <a:off x="2537931" y="233247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5%" id="1034" name="Google Shape;1034;p62"/>
          <p:cNvSpPr/>
          <p:nvPr/>
        </p:nvSpPr>
        <p:spPr>
          <a:xfrm flipH="1" rot="-5400000">
            <a:off x="4471528" y="1521556"/>
            <a:ext cx="2436144" cy="2235200"/>
          </a:xfrm>
          <a:custGeom>
            <a:rect b="b" l="l" r="r" t="t"/>
            <a:pathLst>
              <a:path extrusionOk="0" h="652" w="598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2"/>
          <p:cNvSpPr/>
          <p:nvPr/>
        </p:nvSpPr>
        <p:spPr>
          <a:xfrm flipH="1" rot="-5400000">
            <a:off x="6502447" y="213157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2"/>
          <p:cNvSpPr/>
          <p:nvPr/>
        </p:nvSpPr>
        <p:spPr>
          <a:xfrm flipH="1" rot="-5400000">
            <a:off x="4688464" y="2129465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2"/>
          <p:cNvSpPr/>
          <p:nvPr/>
        </p:nvSpPr>
        <p:spPr>
          <a:xfrm flipH="1" rot="-5400000">
            <a:off x="5384847" y="2943627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2"/>
          <p:cNvSpPr/>
          <p:nvPr/>
        </p:nvSpPr>
        <p:spPr>
          <a:xfrm flipH="1" rot="-5400000">
            <a:off x="5384847" y="1624049"/>
            <a:ext cx="101506" cy="1016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rgbClr val="3A3F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2"/>
          <p:cNvSpPr txBox="1"/>
          <p:nvPr/>
        </p:nvSpPr>
        <p:spPr>
          <a:xfrm>
            <a:off x="1625600" y="2436144"/>
            <a:ext cx="304800" cy="33849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×</a:t>
            </a:r>
            <a:endParaRPr/>
          </a:p>
        </p:txBody>
      </p:sp>
      <p:sp>
        <p:nvSpPr>
          <p:cNvPr id="1040" name="Google Shape;1040;p62"/>
          <p:cNvSpPr txBox="1"/>
          <p:nvPr/>
        </p:nvSpPr>
        <p:spPr>
          <a:xfrm>
            <a:off x="5486400" y="2436144"/>
            <a:ext cx="304800" cy="33849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50" spcFirstLastPara="1" rIns="121850" wrap="square" tIns="609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×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609600" y="807467"/>
            <a:ext cx="75213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What is Clustering?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Google Shape;288;p27"/>
          <p:cNvSpPr txBox="1"/>
          <p:nvPr>
            <p:ph idx="1" type="body"/>
          </p:nvPr>
        </p:nvSpPr>
        <p:spPr>
          <a:xfrm>
            <a:off x="328675" y="1834727"/>
            <a:ext cx="7521300" cy="3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100"/>
              <a:buChar char="▸"/>
            </a:pPr>
            <a:r>
              <a:rPr lang="en-US" sz="2500"/>
              <a:t>Finding groups of objects such that the objects in a group will be similar (or related) to one another and different from (or unrelated to) the objects in other groups.</a:t>
            </a:r>
            <a:endParaRPr sz="2500"/>
          </a:p>
        </p:txBody>
      </p:sp>
      <p:grpSp>
        <p:nvGrpSpPr>
          <p:cNvPr id="289" name="Google Shape;289;p27"/>
          <p:cNvGrpSpPr/>
          <p:nvPr/>
        </p:nvGrpSpPr>
        <p:grpSpPr>
          <a:xfrm>
            <a:off x="2638557" y="2930587"/>
            <a:ext cx="9103784" cy="3951286"/>
            <a:chOff x="1295400" y="1724431"/>
            <a:chExt cx="6827839" cy="2966209"/>
          </a:xfrm>
        </p:grpSpPr>
        <p:grpSp>
          <p:nvGrpSpPr>
            <p:cNvPr id="290" name="Google Shape;290;p27"/>
            <p:cNvGrpSpPr/>
            <p:nvPr/>
          </p:nvGrpSpPr>
          <p:grpSpPr>
            <a:xfrm>
              <a:off x="3276600" y="2680196"/>
              <a:ext cx="3048000" cy="2010444"/>
              <a:chOff x="2160" y="2544"/>
              <a:chExt cx="1920" cy="1687"/>
            </a:xfrm>
          </p:grpSpPr>
          <p:cxnSp>
            <p:nvCxnSpPr>
              <p:cNvPr id="291" name="Google Shape;291;p27"/>
              <p:cNvCxnSpPr/>
              <p:nvPr/>
            </p:nvCxnSpPr>
            <p:spPr>
              <a:xfrm>
                <a:off x="2736" y="2544"/>
                <a:ext cx="0" cy="115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27"/>
              <p:cNvCxnSpPr/>
              <p:nvPr/>
            </p:nvCxnSpPr>
            <p:spPr>
              <a:xfrm>
                <a:off x="2736" y="3696"/>
                <a:ext cx="1344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93" name="Google Shape;293;p27"/>
              <p:cNvSpPr/>
              <p:nvPr/>
            </p:nvSpPr>
            <p:spPr>
              <a:xfrm>
                <a:off x="2226" y="3696"/>
                <a:ext cx="510" cy="535"/>
              </a:xfrm>
              <a:custGeom>
                <a:rect b="b" l="l" r="r" t="t"/>
                <a:pathLst>
                  <a:path extrusionOk="0" h="535" w="510">
                    <a:moveTo>
                      <a:pt x="510" y="0"/>
                    </a:moveTo>
                    <a:lnTo>
                      <a:pt x="0" y="535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sz="19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3264" y="2880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3408" y="2880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3360" y="2736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3360" y="3024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3600" y="2880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3504" y="2784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3168" y="2736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3504" y="2976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3168" y="2976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2160" y="3264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rgbClr val="FF0066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2304" y="3312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rgbClr val="FF0066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2304" y="3456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rgbClr val="FF0066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448" y="3312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rgbClr val="FF0066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2352" y="3168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rgbClr val="FF0066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2448" y="3456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rgbClr val="FF0066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160" y="3408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rgbClr val="FF0066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3504" y="3552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3792" y="3600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3648" y="3696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3504" y="3792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3696" y="3792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27"/>
              <p:cNvSpPr/>
              <p:nvPr/>
            </p:nvSpPr>
            <p:spPr>
              <a:xfrm flipH="1" rot="10800000">
                <a:off x="3504" y="3648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27"/>
              <p:cNvSpPr/>
              <p:nvPr/>
            </p:nvSpPr>
            <p:spPr>
              <a:xfrm>
                <a:off x="3696" y="3504"/>
                <a:ext cx="96" cy="96"/>
              </a:xfrm>
              <a:prstGeom prst="octagon">
                <a:avLst>
                  <a:gd fmla="val 29287" name="adj"/>
                </a:avLst>
              </a:prstGeom>
              <a:solidFill>
                <a:schemeClr val="accent2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7" name="Google Shape;317;p27"/>
            <p:cNvGrpSpPr/>
            <p:nvPr/>
          </p:nvGrpSpPr>
          <p:grpSpPr>
            <a:xfrm>
              <a:off x="5257801" y="1724431"/>
              <a:ext cx="2865437" cy="2165369"/>
              <a:chOff x="3312" y="1351"/>
              <a:chExt cx="1805" cy="1817"/>
            </a:xfrm>
          </p:grpSpPr>
          <p:cxnSp>
            <p:nvCxnSpPr>
              <p:cNvPr id="318" name="Google Shape;318;p27"/>
              <p:cNvCxnSpPr/>
              <p:nvPr/>
            </p:nvCxnSpPr>
            <p:spPr>
              <a:xfrm rot="10800000">
                <a:off x="3312" y="2736"/>
                <a:ext cx="144" cy="432"/>
              </a:xfrm>
              <a:prstGeom prst="straightConnector1">
                <a:avLst/>
              </a:prstGeom>
              <a:noFill/>
              <a:ln cap="flat" cmpd="sng" w="25400">
                <a:solidFill>
                  <a:srgbClr val="CC6600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319" name="Google Shape;319;p27"/>
              <p:cNvSpPr/>
              <p:nvPr/>
            </p:nvSpPr>
            <p:spPr>
              <a:xfrm>
                <a:off x="3869" y="1351"/>
                <a:ext cx="1248" cy="857"/>
              </a:xfrm>
              <a:prstGeom prst="wedgeRectCallout">
                <a:avLst>
                  <a:gd fmla="val -93509" name="adj1"/>
                  <a:gd fmla="val 150894" name="adj2"/>
                </a:avLst>
              </a:prstGeom>
              <a:solidFill>
                <a:srgbClr val="00FFFF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b="0" lang="en-US" sz="2700">
                    <a:solidFill>
                      <a:srgbClr val="3A3F50"/>
                    </a:solidFill>
                    <a:latin typeface="Tahoma"/>
                    <a:ea typeface="Tahoma"/>
                    <a:cs typeface="Tahoma"/>
                    <a:sym typeface="Tahoma"/>
                  </a:rPr>
                  <a:t>Inter-cluster distances are maximized</a:t>
                </a:r>
                <a:endParaRPr/>
              </a:p>
            </p:txBody>
          </p:sp>
        </p:grpSp>
        <p:grpSp>
          <p:nvGrpSpPr>
            <p:cNvPr id="320" name="Google Shape;320;p27"/>
            <p:cNvGrpSpPr/>
            <p:nvPr/>
          </p:nvGrpSpPr>
          <p:grpSpPr>
            <a:xfrm>
              <a:off x="2895600" y="2745740"/>
              <a:ext cx="3276600" cy="1716088"/>
              <a:chOff x="1824" y="2208"/>
              <a:chExt cx="2064" cy="1440"/>
            </a:xfrm>
          </p:grpSpPr>
          <p:sp>
            <p:nvSpPr>
              <p:cNvPr id="321" name="Google Shape;321;p27"/>
              <p:cNvSpPr/>
              <p:nvPr/>
            </p:nvSpPr>
            <p:spPr>
              <a:xfrm>
                <a:off x="1824" y="2592"/>
                <a:ext cx="816" cy="720"/>
              </a:xfrm>
              <a:prstGeom prst="ellipse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>
                <a:off x="2928" y="2208"/>
                <a:ext cx="720" cy="624"/>
              </a:xfrm>
              <a:prstGeom prst="ellipse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>
                <a:off x="3216" y="3024"/>
                <a:ext cx="672" cy="624"/>
              </a:xfrm>
              <a:prstGeom prst="ellipse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1" sz="1400">
                  <a:solidFill>
                    <a:srgbClr val="3A3F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" name="Google Shape;324;p27"/>
            <p:cNvGrpSpPr/>
            <p:nvPr/>
          </p:nvGrpSpPr>
          <p:grpSpPr>
            <a:xfrm>
              <a:off x="1295400" y="2098633"/>
              <a:ext cx="2286000" cy="1390746"/>
              <a:chOff x="816" y="1665"/>
              <a:chExt cx="1440" cy="1167"/>
            </a:xfrm>
          </p:grpSpPr>
          <p:cxnSp>
            <p:nvCxnSpPr>
              <p:cNvPr id="325" name="Google Shape;325;p27"/>
              <p:cNvCxnSpPr/>
              <p:nvPr/>
            </p:nvCxnSpPr>
            <p:spPr>
              <a:xfrm flipH="1" rot="10800000">
                <a:off x="2064" y="2736"/>
                <a:ext cx="192" cy="96"/>
              </a:xfrm>
              <a:prstGeom prst="straightConnector1">
                <a:avLst/>
              </a:prstGeom>
              <a:noFill/>
              <a:ln cap="flat" cmpd="sng" w="25400">
                <a:solidFill>
                  <a:srgbClr val="CC6600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326" name="Google Shape;326;p27"/>
              <p:cNvSpPr/>
              <p:nvPr/>
            </p:nvSpPr>
            <p:spPr>
              <a:xfrm>
                <a:off x="816" y="1665"/>
                <a:ext cx="1248" cy="761"/>
              </a:xfrm>
              <a:prstGeom prst="wedgeRectCallout">
                <a:avLst>
                  <a:gd fmla="val 56250" name="adj1"/>
                  <a:gd fmla="val 92856" name="adj2"/>
                </a:avLst>
              </a:prstGeom>
              <a:solidFill>
                <a:srgbClr val="00FFFF"/>
              </a:solidFill>
              <a:ln cap="flat" cmpd="sng" w="254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b="0" lang="en-US" sz="2700">
                    <a:solidFill>
                      <a:srgbClr val="3A3F50"/>
                    </a:solidFill>
                    <a:latin typeface="Tahoma"/>
                    <a:ea typeface="Tahoma"/>
                    <a:cs typeface="Tahoma"/>
                    <a:sym typeface="Tahoma"/>
                  </a:rPr>
                  <a:t>Intra-cluster distances are minimized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63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Contoh Hierarchical Clustering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46" name="Google Shape;1046;p63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47" name="Google Shape;1047;p63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descr="https://informatikalogi.com/wp-content/uploads/2017/07/dataset-hierarchical-clustering.jpg.webp" id="1048" name="Google Shape;1048;p63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9" name="Google Shape;104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9901" y="1604797"/>
            <a:ext cx="4613785" cy="25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2646" y="1604797"/>
            <a:ext cx="3727059" cy="485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2953" y="4226041"/>
            <a:ext cx="5004106" cy="24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64"/>
          <p:cNvSpPr txBox="1"/>
          <p:nvPr>
            <p:ph type="title"/>
          </p:nvPr>
        </p:nvSpPr>
        <p:spPr>
          <a:xfrm>
            <a:off x="431372" y="882997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Contoh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57" name="Google Shape;1057;p64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58" name="Google Shape;1058;p64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59" name="Google Shape;105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430" y="1618883"/>
            <a:ext cx="8808502" cy="350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64"/>
          <p:cNvPicPr preferRelativeResize="0"/>
          <p:nvPr/>
        </p:nvPicPr>
        <p:blipFill rotWithShape="1">
          <a:blip r:embed="rId4">
            <a:alphaModFix/>
          </a:blip>
          <a:srcRect b="55317" l="0" r="0" t="0"/>
          <a:stretch/>
        </p:blipFill>
        <p:spPr>
          <a:xfrm>
            <a:off x="651763" y="5143081"/>
            <a:ext cx="8994503" cy="14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4833" y="2526556"/>
            <a:ext cx="3567167" cy="162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5"/>
          <p:cNvSpPr txBox="1"/>
          <p:nvPr>
            <p:ph type="title"/>
          </p:nvPr>
        </p:nvSpPr>
        <p:spPr>
          <a:xfrm>
            <a:off x="431372" y="882997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Contoh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67" name="Google Shape;1067;p65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68" name="Google Shape;1068;p65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69" name="Google Shape;1069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71" y="1604798"/>
            <a:ext cx="8602119" cy="352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3673" y="5008026"/>
            <a:ext cx="4043748" cy="18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66"/>
          <p:cNvSpPr txBox="1"/>
          <p:nvPr>
            <p:ph type="title"/>
          </p:nvPr>
        </p:nvSpPr>
        <p:spPr>
          <a:xfrm>
            <a:off x="431372" y="882997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Contoh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6" name="Google Shape;1076;p66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77" name="Google Shape;1077;p66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78" name="Google Shape;107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20" y="1430142"/>
            <a:ext cx="7619926" cy="365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10194" y="5187534"/>
            <a:ext cx="3028770" cy="1505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7"/>
          <p:cNvSpPr txBox="1"/>
          <p:nvPr>
            <p:ph type="title"/>
          </p:nvPr>
        </p:nvSpPr>
        <p:spPr>
          <a:xfrm>
            <a:off x="431372" y="882997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Contoh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85" name="Google Shape;1085;p67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86" name="Google Shape;1086;p67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087" name="Google Shape;108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589" y="1789967"/>
            <a:ext cx="8833489" cy="372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8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Pros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93" name="Google Shape;1093;p68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094" name="Google Shape;1094;p68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095" name="Google Shape;1095;p68"/>
          <p:cNvSpPr txBox="1"/>
          <p:nvPr>
            <p:ph idx="1" type="body"/>
          </p:nvPr>
        </p:nvSpPr>
        <p:spPr>
          <a:xfrm>
            <a:off x="548219" y="1414641"/>
            <a:ext cx="11091333" cy="533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No assumption of a particular number of clusters (i.e. k-means)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May correspond to meaningful taxonomies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9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Cons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1" name="Google Shape;1101;p69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02" name="Google Shape;1102;p69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103" name="Google Shape;1103;p69"/>
          <p:cNvSpPr txBox="1"/>
          <p:nvPr>
            <p:ph idx="1" type="body"/>
          </p:nvPr>
        </p:nvSpPr>
        <p:spPr>
          <a:xfrm>
            <a:off x="548219" y="1414641"/>
            <a:ext cx="11091333" cy="5335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Once a decision is made to combine two clusters, it can’t be undone</a:t>
            </a:r>
            <a:endParaRPr/>
          </a:p>
          <a:p>
            <a:pPr indent="-440091" lvl="0" marL="609356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▸"/>
            </a:pPr>
            <a:r>
              <a:rPr lang="en-US" sz="3200"/>
              <a:t>Too slow for large data sets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70"/>
          <p:cNvSpPr txBox="1"/>
          <p:nvPr>
            <p:ph type="title"/>
          </p:nvPr>
        </p:nvSpPr>
        <p:spPr>
          <a:xfrm>
            <a:off x="609600" y="807469"/>
            <a:ext cx="105750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Evaluation Matrix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9" name="Google Shape;1109;p70"/>
          <p:cNvSpPr txBox="1"/>
          <p:nvPr>
            <p:ph idx="4294967295" type="sldNum"/>
          </p:nvPr>
        </p:nvSpPr>
        <p:spPr>
          <a:xfrm>
            <a:off x="11532033" y="6182334"/>
            <a:ext cx="609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10" name="Google Shape;1110;p70"/>
          <p:cNvSpPr txBox="1"/>
          <p:nvPr/>
        </p:nvSpPr>
        <p:spPr>
          <a:xfrm>
            <a:off x="431372" y="1604798"/>
            <a:ext cx="11425200" cy="5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Inertia : inertia actually calculates the sum of distances of all the points within a cluster from the centroid of that cluster.</a:t>
            </a:r>
            <a:endParaRPr b="0" i="0" sz="32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Dunn Index</a:t>
            </a:r>
            <a:endParaRPr b="0" i="0" sz="32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descr="Dunn index" id="1111" name="Google Shape;111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9671" y="3237158"/>
            <a:ext cx="4330700" cy="11715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a and inter cluster distance" id="1112" name="Google Shape;111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4385" y="4675983"/>
            <a:ext cx="8056033" cy="2049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71"/>
          <p:cNvSpPr txBox="1"/>
          <p:nvPr>
            <p:ph type="title"/>
          </p:nvPr>
        </p:nvSpPr>
        <p:spPr>
          <a:xfrm>
            <a:off x="609600" y="807469"/>
            <a:ext cx="10575000" cy="14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Evaluation Matrix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8" name="Google Shape;1118;p71"/>
          <p:cNvSpPr txBox="1"/>
          <p:nvPr>
            <p:ph idx="4294967295" type="sldNum"/>
          </p:nvPr>
        </p:nvSpPr>
        <p:spPr>
          <a:xfrm>
            <a:off x="11532033" y="6182334"/>
            <a:ext cx="6093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1119" name="Google Shape;1119;p71"/>
          <p:cNvSpPr txBox="1"/>
          <p:nvPr/>
        </p:nvSpPr>
        <p:spPr>
          <a:xfrm>
            <a:off x="431372" y="1604798"/>
            <a:ext cx="11425200" cy="5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Silhouette score</a:t>
            </a:r>
            <a:endParaRPr b="0" i="0" sz="32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169242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Score = [-1,1] . +1 means a cluster is far away from its neighbor cluster</a:t>
            </a:r>
            <a:endParaRPr/>
          </a:p>
        </p:txBody>
      </p:sp>
      <p:pic>
        <p:nvPicPr>
          <p:cNvPr descr="Salmon Run: An implementation of the Silhouette Score metric on Spark" id="1120" name="Google Shape;112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82" y="3428998"/>
            <a:ext cx="5676900" cy="29817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ing Silhouette analysis for selecting the number of cluster for ..." id="1121" name="Google Shape;1121;p71"/>
          <p:cNvPicPr preferRelativeResize="0"/>
          <p:nvPr/>
        </p:nvPicPr>
        <p:blipFill rotWithShape="1">
          <a:blip r:embed="rId4">
            <a:alphaModFix/>
          </a:blip>
          <a:srcRect b="0" l="10258" r="8966" t="0"/>
          <a:stretch/>
        </p:blipFill>
        <p:spPr>
          <a:xfrm>
            <a:off x="6361289" y="3333079"/>
            <a:ext cx="5783386" cy="278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1"/>
          <p:cNvSpPr txBox="1"/>
          <p:nvPr/>
        </p:nvSpPr>
        <p:spPr>
          <a:xfrm>
            <a:off x="3305050" y="5374375"/>
            <a:ext cx="34374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a= average intra-cluster distance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b= a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erage inter-cluster distance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ity" id="1127" name="Google Shape;1127;p72"/>
          <p:cNvPicPr preferRelativeResize="0"/>
          <p:nvPr/>
        </p:nvPicPr>
        <p:blipFill rotWithShape="1">
          <a:blip r:embed="rId3">
            <a:alphaModFix/>
          </a:blip>
          <a:srcRect b="25668" l="21572" r="15478" t="18051"/>
          <a:stretch/>
        </p:blipFill>
        <p:spPr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72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72"/>
          <p:cNvSpPr/>
          <p:nvPr/>
        </p:nvSpPr>
        <p:spPr>
          <a:xfrm>
            <a:off x="10965703" y="698406"/>
            <a:ext cx="1055077" cy="1055077"/>
          </a:xfrm>
          <a:prstGeom prst="ellipse">
            <a:avLst/>
          </a:prstGeom>
          <a:solidFill>
            <a:schemeClr val="accent4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72"/>
          <p:cNvSpPr/>
          <p:nvPr/>
        </p:nvSpPr>
        <p:spPr>
          <a:xfrm rot="-1733469">
            <a:off x="-517721" y="6207510"/>
            <a:ext cx="1300980" cy="1300980"/>
          </a:xfrm>
          <a:prstGeom prst="roundRect">
            <a:avLst>
              <a:gd fmla="val 24532" name="adj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72"/>
          <p:cNvSpPr txBox="1"/>
          <p:nvPr/>
        </p:nvSpPr>
        <p:spPr>
          <a:xfrm>
            <a:off x="2830093" y="2551837"/>
            <a:ext cx="615916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5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2" name="Google Shape;113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91937" y="0"/>
            <a:ext cx="622065" cy="4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609600" y="356661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300">
                <a:solidFill>
                  <a:srgbClr val="000000"/>
                </a:solidFill>
              </a:rPr>
              <a:t>Different Between Classification and Clustering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Difference Between Classification and Clustering (with Comparison ..." id="333" name="Google Shape;333;p28"/>
          <p:cNvPicPr preferRelativeResize="0"/>
          <p:nvPr/>
        </p:nvPicPr>
        <p:blipFill rotWithShape="1">
          <a:blip r:embed="rId3">
            <a:alphaModFix/>
          </a:blip>
          <a:srcRect b="6572" l="0" r="0" t="0"/>
          <a:stretch/>
        </p:blipFill>
        <p:spPr>
          <a:xfrm>
            <a:off x="1767676" y="1773230"/>
            <a:ext cx="8552795" cy="459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Clustering Algorithm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9" name="Google Shape;339;p29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K-Means Clustering</a:t>
            </a:r>
            <a:endParaRPr/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K-Medoids Clustering</a:t>
            </a:r>
            <a:endParaRPr/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Hierarchical Clustering</a:t>
            </a:r>
            <a:endParaRPr/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Density-based Clustering</a:t>
            </a:r>
            <a:endParaRPr/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Fuzzy Clustering</a:t>
            </a:r>
            <a:endParaRPr/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Biclustering</a:t>
            </a:r>
            <a:endParaRPr/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etc</a:t>
            </a:r>
            <a:endParaRPr b="0" i="0" sz="32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Apllication</a:t>
            </a:r>
            <a:endParaRPr sz="5300">
              <a:solidFill>
                <a:srgbClr val="000000"/>
              </a:solidFill>
            </a:endParaRPr>
          </a:p>
        </p:txBody>
      </p:sp>
      <p:sp>
        <p:nvSpPr>
          <p:cNvPr id="346" name="Google Shape;346;p30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Customer Segmentation</a:t>
            </a:r>
            <a:endParaRPr/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Fraud/Criminal Activity Identification</a:t>
            </a:r>
            <a:endParaRPr/>
          </a:p>
          <a:p>
            <a:pPr indent="-3302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32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etc</a:t>
            </a:r>
            <a:endParaRPr b="0" i="0" sz="32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ctrTitle"/>
          </p:nvPr>
        </p:nvSpPr>
        <p:spPr>
          <a:xfrm>
            <a:off x="1447800" y="2708034"/>
            <a:ext cx="62355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rgbClr val="000000"/>
                </a:solidFill>
              </a:rPr>
              <a:t>K-Means Clustering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0" y="2489200"/>
            <a:ext cx="812800" cy="18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25" lIns="121825" spcFirstLastPara="1" rIns="121825" wrap="square" tIns="1218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7</a:t>
            </a:r>
            <a:endParaRPr b="1" sz="4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54" name="Google Shape;354;p31"/>
          <p:cNvGrpSpPr/>
          <p:nvPr/>
        </p:nvGrpSpPr>
        <p:grpSpPr>
          <a:xfrm>
            <a:off x="7246778" y="1216567"/>
            <a:ext cx="4319631" cy="4424886"/>
            <a:chOff x="2270525" y="117216"/>
            <a:chExt cx="4650765" cy="4762722"/>
          </a:xfrm>
        </p:grpSpPr>
        <p:sp>
          <p:nvSpPr>
            <p:cNvPr id="355" name="Google Shape;355;p31"/>
            <p:cNvSpPr/>
            <p:nvPr/>
          </p:nvSpPr>
          <p:spPr>
            <a:xfrm>
              <a:off x="2270525" y="2788917"/>
              <a:ext cx="1367464" cy="791146"/>
            </a:xfrm>
            <a:custGeom>
              <a:rect b="b" l="l" r="r" t="t"/>
              <a:pathLst>
                <a:path extrusionOk="0" h="791146" w="1367464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50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565006" y="2921600"/>
              <a:ext cx="762723" cy="441198"/>
            </a:xfrm>
            <a:custGeom>
              <a:rect b="b" l="l" r="r" t="t"/>
              <a:pathLst>
                <a:path extrusionOk="0" h="441198" w="762723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41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2834012" y="3000943"/>
              <a:ext cx="217486" cy="125920"/>
            </a:xfrm>
            <a:custGeom>
              <a:rect b="b" l="l" r="r" t="t"/>
              <a:pathLst>
                <a:path extrusionOk="0" h="125920" w="217486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2841806" y="2229228"/>
              <a:ext cx="209121" cy="823531"/>
            </a:xfrm>
            <a:custGeom>
              <a:rect b="b" l="l" r="r" t="t"/>
              <a:pathLst>
                <a:path extrusionOk="0" h="823531" w="209121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831826" y="2112223"/>
              <a:ext cx="249895" cy="580777"/>
            </a:xfrm>
            <a:custGeom>
              <a:rect b="b" l="l" r="r" t="t"/>
              <a:pathLst>
                <a:path extrusionOk="0" h="580777" w="249895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373659" y="1582290"/>
              <a:ext cx="397711" cy="625506"/>
            </a:xfrm>
            <a:custGeom>
              <a:rect b="b" l="l" r="r" t="t"/>
              <a:pathLst>
                <a:path extrusionOk="0" h="625506" w="397711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144177" y="1582290"/>
              <a:ext cx="397710" cy="625506"/>
            </a:xfrm>
            <a:custGeom>
              <a:rect b="b" l="l" r="r" t="t"/>
              <a:pathLst>
                <a:path extrusionOk="0" h="625506" w="39771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15951" y="2102641"/>
              <a:ext cx="276610" cy="160020"/>
            </a:xfrm>
            <a:custGeom>
              <a:rect b="b" l="l" r="r" t="t"/>
              <a:pathLst>
                <a:path extrusionOk="0" h="160020" w="27661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2744565" y="2030632"/>
              <a:ext cx="418908" cy="74675"/>
            </a:xfrm>
            <a:custGeom>
              <a:rect b="b" l="l" r="r" t="t"/>
              <a:pathLst>
                <a:path extrusionOk="0" h="74675" w="418908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744565" y="1981197"/>
              <a:ext cx="419383" cy="242697"/>
            </a:xfrm>
            <a:custGeom>
              <a:rect b="b" l="l" r="r" t="t"/>
              <a:pathLst>
                <a:path extrusionOk="0" h="242697" w="419383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2697703" y="1845275"/>
              <a:ext cx="511777" cy="296036"/>
            </a:xfrm>
            <a:custGeom>
              <a:rect b="b" l="l" r="r" t="t"/>
              <a:pathLst>
                <a:path extrusionOk="0" h="296036" w="511777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2681484" y="530635"/>
              <a:ext cx="548516" cy="1538895"/>
            </a:xfrm>
            <a:custGeom>
              <a:rect b="b" l="l" r="r" t="t"/>
              <a:pathLst>
                <a:path extrusionOk="0" h="1538895" w="548516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2858251" y="1222531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2844088" y="1208338"/>
              <a:ext cx="221668" cy="222122"/>
            </a:xfrm>
            <a:custGeom>
              <a:rect b="b" l="l" r="r" t="t"/>
              <a:pathLst>
                <a:path extrusionOk="0" h="222122" w="221668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2858251" y="937733"/>
              <a:ext cx="193342" cy="193738"/>
            </a:xfrm>
            <a:custGeom>
              <a:rect b="b" l="l" r="r" t="t"/>
              <a:pathLst>
                <a:path extrusionOk="0" h="193738" w="193342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2843898" y="923636"/>
              <a:ext cx="221858" cy="222313"/>
            </a:xfrm>
            <a:custGeom>
              <a:rect b="b" l="l" r="r" t="t"/>
              <a:pathLst>
                <a:path extrusionOk="0" h="222313" w="221858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2680593" y="1921189"/>
              <a:ext cx="549324" cy="167997"/>
            </a:xfrm>
            <a:custGeom>
              <a:rect b="b" l="l" r="r" t="t"/>
              <a:pathLst>
                <a:path extrusionOk="0" h="167997" w="549324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2680308" y="1976244"/>
              <a:ext cx="548753" cy="165782"/>
            </a:xfrm>
            <a:custGeom>
              <a:rect b="b" l="l" r="r" t="t"/>
              <a:pathLst>
                <a:path extrusionOk="0" h="165782" w="548753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2683349" y="1877470"/>
              <a:ext cx="542765" cy="158087"/>
            </a:xfrm>
            <a:custGeom>
              <a:rect b="b" l="l" r="r" t="t"/>
              <a:pathLst>
                <a:path extrusionOk="0" h="158087" w="542765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2829449" y="530444"/>
              <a:ext cx="249519" cy="126863"/>
            </a:xfrm>
            <a:custGeom>
              <a:rect b="b" l="l" r="r" t="t"/>
              <a:pathLst>
                <a:path extrusionOk="0" h="126863" w="249519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2934010" y="1583052"/>
              <a:ext cx="47432" cy="623982"/>
            </a:xfrm>
            <a:custGeom>
              <a:rect b="b" l="l" r="r" t="t"/>
              <a:pathLst>
                <a:path extrusionOk="0" h="623982" w="47432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6" name="Google Shape;376;p31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77" name="Google Shape;377;p31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rect b="b" l="l" r="r" t="t"/>
                <a:pathLst>
                  <a:path extrusionOk="0" h="630910" w="1090544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1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rect b="b" l="l" r="r" t="t"/>
                <a:pathLst>
                  <a:path extrusionOk="0" h="630901" w="1090601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1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rect b="b" l="l" r="r" t="t"/>
                <a:pathLst>
                  <a:path extrusionOk="0" h="21050" w="32128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1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rect b="b" l="l" r="r" t="t"/>
                <a:pathLst>
                  <a:path extrusionOk="0" h="21431" w="32984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381;p31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rect b="b" l="l" r="r" t="t"/>
                <a:pathLst>
                  <a:path extrusionOk="0" h="630949" w="1090601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382;p31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rect b="b" l="l" r="r" t="t"/>
                <a:pathLst>
                  <a:path extrusionOk="0" h="687514" w="779547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rect b="b" l="l" r="r" t="t"/>
                <a:pathLst>
                  <a:path extrusionOk="0" h="36004" w="30322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rect b="b" l="l" r="r" t="t"/>
                <a:pathLst>
                  <a:path extrusionOk="0" h="688466" w="781258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rect b="b" l="l" r="r" t="t"/>
                <a:pathLst>
                  <a:path extrusionOk="0" h="3884751" w="2859545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rect b="b" l="l" r="r" t="t"/>
                <a:pathLst>
                  <a:path extrusionOk="0" h="106965" w="30132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rect b="b" l="l" r="r" t="t"/>
                <a:pathLst>
                  <a:path extrusionOk="0" h="31155" w="72337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rect b="b" l="l" r="r" t="t"/>
                <a:pathLst>
                  <a:path extrusionOk="0" h="3884558" w="2859165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rect b="b" l="l" r="r" t="t"/>
                <a:pathLst>
                  <a:path extrusionOk="0" h="3884554" w="285926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rect b="b" l="l" r="r" t="t"/>
                <a:pathLst>
                  <a:path extrusionOk="0" h="3702480" w="2788159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rect b="b" l="l" r="r" t="t"/>
                <a:pathLst>
                  <a:path extrusionOk="0" h="618313" w="919754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rect b="b" l="l" r="r" t="t"/>
                <a:pathLst>
                  <a:path extrusionOk="0" h="451951" w="686298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rect b="b" l="l" r="r" t="t"/>
                <a:pathLst>
                  <a:path extrusionOk="0" h="451759" w="686488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rect b="b" l="l" r="r" t="t"/>
                <a:pathLst>
                  <a:path extrusionOk="0" h="379997" w="562156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rect b="b" l="l" r="r" t="t"/>
                <a:pathLst>
                  <a:path extrusionOk="0" h="618340" w="919754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rect b="b" l="l" r="r" t="t"/>
                <a:pathLst>
                  <a:path extrusionOk="0" h="451519" w="686488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rect b="b" l="l" r="r" t="t"/>
                <a:pathLst>
                  <a:path extrusionOk="0" h="451826" w="686488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rect b="b" l="l" r="r" t="t"/>
                <a:pathLst>
                  <a:path extrusionOk="0" h="379920" w="562156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rect b="b" l="l" r="r" t="t"/>
                <a:pathLst>
                  <a:path extrusionOk="0" h="1162368" w="1250451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1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rect b="b" l="l" r="r" t="t"/>
                <a:pathLst>
                  <a:path extrusionOk="0" h="1029375" w="882682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1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rect b="b" l="l" r="r" t="t"/>
                <a:pathLst>
                  <a:path extrusionOk="0" h="1106424" w="1250451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rect b="b" l="l" r="r" t="t"/>
                <a:pathLst>
                  <a:path extrusionOk="0" h="678751" w="9505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rect b="b" l="l" r="r" t="t"/>
                <a:pathLst>
                  <a:path extrusionOk="0" h="470725" w="9505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rect b="b" l="l" r="r" t="t"/>
                <a:pathLst>
                  <a:path extrusionOk="0" h="479359" w="1250451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cap="flat" cmpd="sng" w="14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rect b="b" l="l" r="r" t="t"/>
                <a:pathLst>
                  <a:path extrusionOk="0" h="83917" w="48263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rect b="b" l="l" r="r" t="t"/>
                <a:pathLst>
                  <a:path extrusionOk="0" h="83629" w="48097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1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rect b="b" l="l" r="r" t="t"/>
                <a:pathLst>
                  <a:path extrusionOk="0" h="316778" w="78705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31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rect b="b" l="l" r="r" t="t"/>
                <a:pathLst>
                  <a:path extrusionOk="0" h="573928" w="7842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31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rect b="b" l="l" r="r" t="t"/>
                <a:pathLst>
                  <a:path extrusionOk="0" h="524860" w="7842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rect b="b" l="l" r="r" t="t"/>
                <a:pathLst>
                  <a:path extrusionOk="0" h="446687" w="7842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rect b="b" l="l" r="r" t="t"/>
                <a:pathLst>
                  <a:path extrusionOk="0" h="255777" w="78325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rect b="b" l="l" r="r" t="t"/>
                <a:pathLst>
                  <a:path extrusionOk="0" h="703833" w="7842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rect b="b" l="l" r="r" t="t"/>
                <a:pathLst>
                  <a:path extrusionOk="0" h="255818" w="7842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rect b="b" l="l" r="r" t="t"/>
                <a:pathLst>
                  <a:path extrusionOk="0" h="316963" w="7842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" name="Google Shape;417;p31"/>
            <p:cNvSpPr/>
            <p:nvPr/>
          </p:nvSpPr>
          <p:spPr>
            <a:xfrm>
              <a:off x="2810939" y="4355647"/>
              <a:ext cx="905825" cy="524291"/>
            </a:xfrm>
            <a:custGeom>
              <a:rect b="b" l="l" r="r" t="t"/>
              <a:pathLst>
                <a:path extrusionOk="0" h="524291" w="905825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2999385" y="3858955"/>
              <a:ext cx="906089" cy="910207"/>
            </a:xfrm>
            <a:custGeom>
              <a:rect b="b" l="l" r="r" t="t"/>
              <a:pathLst>
                <a:path extrusionOk="0" h="910207" w="906089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2999385" y="3718383"/>
              <a:ext cx="905566" cy="524522"/>
            </a:xfrm>
            <a:custGeom>
              <a:rect b="b" l="l" r="r" t="t"/>
              <a:pathLst>
                <a:path extrusionOk="0" h="524522" w="905566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2999243" y="3647851"/>
              <a:ext cx="905825" cy="524031"/>
            </a:xfrm>
            <a:custGeom>
              <a:rect b="b" l="l" r="r" t="t"/>
              <a:pathLst>
                <a:path extrusionOk="0" h="524031" w="905825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3230772" y="3780524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3230772" y="3756847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3393243" y="3872036"/>
              <a:ext cx="129623" cy="74995"/>
            </a:xfrm>
            <a:custGeom>
              <a:rect b="b" l="l" r="r" t="t"/>
              <a:pathLst>
                <a:path extrusionOk="0" h="74995" w="129623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395112" y="3888323"/>
              <a:ext cx="126148" cy="58707"/>
            </a:xfrm>
            <a:custGeom>
              <a:rect b="b" l="l" r="r" t="t"/>
              <a:pathLst>
                <a:path extrusionOk="0" h="58707" w="126148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3543979" y="3964737"/>
              <a:ext cx="129655" cy="75042"/>
            </a:xfrm>
            <a:custGeom>
              <a:rect b="b" l="l" r="r" t="t"/>
              <a:pathLst>
                <a:path extrusionOk="0" h="75042" w="129655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3543979" y="3941061"/>
              <a:ext cx="129655" cy="75056"/>
            </a:xfrm>
            <a:custGeom>
              <a:rect b="b" l="l" r="r" t="t"/>
              <a:pathLst>
                <a:path extrusionOk="0" h="75056" w="129655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5673026" y="4464079"/>
              <a:ext cx="468241" cy="270891"/>
            </a:xfrm>
            <a:custGeom>
              <a:rect b="b" l="l" r="r" t="t"/>
              <a:pathLst>
                <a:path extrusionOk="0" h="270891" w="468241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5819482" y="3280817"/>
              <a:ext cx="243195" cy="356577"/>
            </a:xfrm>
            <a:custGeom>
              <a:rect b="b" l="l" r="r" t="t"/>
              <a:pathLst>
                <a:path extrusionOk="0" h="356577" w="243195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5837923" y="3277536"/>
              <a:ext cx="116085" cy="143945"/>
            </a:xfrm>
            <a:custGeom>
              <a:rect b="b" l="l" r="r" t="t"/>
              <a:pathLst>
                <a:path extrusionOk="0" h="143945" w="116085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860663" y="3433950"/>
              <a:ext cx="143677" cy="161015"/>
            </a:xfrm>
            <a:custGeom>
              <a:rect b="b" l="l" r="r" t="t"/>
              <a:pathLst>
                <a:path extrusionOk="0" h="161015" w="143677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729287" y="3551002"/>
              <a:ext cx="121787" cy="284211"/>
            </a:xfrm>
            <a:custGeom>
              <a:rect b="b" l="l" r="r" t="t"/>
              <a:pathLst>
                <a:path extrusionOk="0" h="284211" w="121787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5818929" y="3486611"/>
              <a:ext cx="209320" cy="241045"/>
            </a:xfrm>
            <a:custGeom>
              <a:rect b="b" l="l" r="r" t="t"/>
              <a:pathLst>
                <a:path extrusionOk="0" h="241045" w="20932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5856166" y="3289038"/>
              <a:ext cx="154042" cy="190250"/>
            </a:xfrm>
            <a:custGeom>
              <a:rect b="b" l="l" r="r" t="t"/>
              <a:pathLst>
                <a:path extrusionOk="0" h="190250" w="154042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5862376" y="3287995"/>
              <a:ext cx="154704" cy="145954"/>
            </a:xfrm>
            <a:custGeom>
              <a:rect b="b" l="l" r="r" t="t"/>
              <a:pathLst>
                <a:path extrusionOk="0" h="145954" w="154704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5888298" y="4552945"/>
              <a:ext cx="121626" cy="93085"/>
            </a:xfrm>
            <a:custGeom>
              <a:rect b="b" l="l" r="r" t="t"/>
              <a:pathLst>
                <a:path extrusionOk="0" h="93085" w="121626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5888421" y="4582665"/>
              <a:ext cx="121131" cy="63346"/>
            </a:xfrm>
            <a:custGeom>
              <a:rect b="b" l="l" r="r" t="t"/>
              <a:pathLst>
                <a:path extrusionOk="0" h="63346" w="121131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5795742" y="4532466"/>
              <a:ext cx="111395" cy="86487"/>
            </a:xfrm>
            <a:custGeom>
              <a:rect b="b" l="l" r="r" t="t"/>
              <a:pathLst>
                <a:path extrusionOk="0" h="86487" w="111395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5796313" y="4560948"/>
              <a:ext cx="110894" cy="58013"/>
            </a:xfrm>
            <a:custGeom>
              <a:rect b="b" l="l" r="r" t="t"/>
              <a:pathLst>
                <a:path extrusionOk="0" h="58013" w="110894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5813683" y="3728558"/>
              <a:ext cx="237954" cy="833275"/>
            </a:xfrm>
            <a:custGeom>
              <a:rect b="b" l="l" r="r" t="t"/>
              <a:pathLst>
                <a:path extrusionOk="0" h="833275" w="237954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5803516" y="3708175"/>
              <a:ext cx="253612" cy="553963"/>
            </a:xfrm>
            <a:custGeom>
              <a:rect b="b" l="l" r="r" t="t"/>
              <a:pathLst>
                <a:path extrusionOk="0" h="553963" w="253612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5812662" y="3486508"/>
              <a:ext cx="71005" cy="74600"/>
            </a:xfrm>
            <a:custGeom>
              <a:rect b="b" l="l" r="r" t="t"/>
              <a:pathLst>
                <a:path extrusionOk="0" h="74600" w="71005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5614947" y="3815235"/>
              <a:ext cx="254367" cy="147732"/>
            </a:xfrm>
            <a:custGeom>
              <a:rect b="b" l="l" r="r" t="t"/>
              <a:pathLst>
                <a:path extrusionOk="0" h="147732" w="254367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5694413" y="3821487"/>
              <a:ext cx="53706" cy="44771"/>
            </a:xfrm>
            <a:custGeom>
              <a:rect b="b" l="l" r="r" t="t"/>
              <a:pathLst>
                <a:path extrusionOk="0" h="44771" w="53706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5775008" y="3530248"/>
              <a:ext cx="253611" cy="322722"/>
            </a:xfrm>
            <a:custGeom>
              <a:rect b="b" l="l" r="r" t="t"/>
              <a:pathLst>
                <a:path extrusionOk="0" h="322722" w="253611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965891" y="3514431"/>
              <a:ext cx="72720" cy="103595"/>
            </a:xfrm>
            <a:custGeom>
              <a:rect b="b" l="l" r="r" t="t"/>
              <a:pathLst>
                <a:path extrusionOk="0" h="103595" w="7272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6" name="Google Shape;446;p31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31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31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31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31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31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31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31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31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31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60" name="Google Shape;460;p31"/>
          <p:cNvSpPr txBox="1"/>
          <p:nvPr>
            <p:ph idx="1" type="subTitle"/>
          </p:nvPr>
        </p:nvSpPr>
        <p:spPr>
          <a:xfrm>
            <a:off x="1447800" y="4383636"/>
            <a:ext cx="6235500" cy="51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2"/>
          <p:cNvSpPr txBox="1"/>
          <p:nvPr>
            <p:ph type="title"/>
          </p:nvPr>
        </p:nvSpPr>
        <p:spPr>
          <a:xfrm>
            <a:off x="609600" y="807469"/>
            <a:ext cx="10574965" cy="144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5300">
                <a:solidFill>
                  <a:srgbClr val="000000"/>
                </a:solidFill>
              </a:rPr>
              <a:t>K-Means Clustering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6" name="Google Shape;466;p32"/>
          <p:cNvSpPr txBox="1"/>
          <p:nvPr>
            <p:ph idx="4294967295" type="sldNum"/>
          </p:nvPr>
        </p:nvSpPr>
        <p:spPr>
          <a:xfrm>
            <a:off x="11532033" y="6182334"/>
            <a:ext cx="609200" cy="62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Light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67" name="Google Shape;467;p32"/>
          <p:cNvSpPr txBox="1"/>
          <p:nvPr/>
        </p:nvSpPr>
        <p:spPr>
          <a:xfrm>
            <a:off x="431372" y="1604798"/>
            <a:ext cx="11425269" cy="5088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710821" lvl="0" marL="710821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Number of clusters, K, must be specified</a:t>
            </a:r>
            <a:endParaRPr/>
          </a:p>
          <a:p>
            <a:pPr indent="-710821" lvl="0" marL="710821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Each cluster is associated with a </a:t>
            </a:r>
            <a:r>
              <a:rPr b="0" i="0" lang="en-US" sz="2400" u="none" cap="none" strike="noStrike">
                <a:solidFill>
                  <a:srgbClr val="FFCC00"/>
                </a:solidFill>
                <a:latin typeface="Barlow Light"/>
                <a:ea typeface="Barlow Light"/>
                <a:cs typeface="Barlow Light"/>
                <a:sym typeface="Barlow Light"/>
              </a:rPr>
              <a:t>centroid</a:t>
            </a: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 (center point) </a:t>
            </a:r>
            <a:endParaRPr/>
          </a:p>
          <a:p>
            <a:pPr indent="-710821" lvl="0" marL="710821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Each point is assigned to the cluster with the closest centroid</a:t>
            </a:r>
            <a:endParaRPr/>
          </a:p>
          <a:p>
            <a:pPr indent="-710821" lvl="0" marL="710821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Char char="▸"/>
            </a:pPr>
            <a:r>
              <a:rPr b="0" i="0" lang="en-US" sz="2400" u="none" cap="none" strike="noStrike">
                <a:solidFill>
                  <a:srgbClr val="3A3F50"/>
                </a:solidFill>
                <a:latin typeface="Barlow Light"/>
                <a:ea typeface="Barlow Light"/>
                <a:cs typeface="Barlow Light"/>
                <a:sym typeface="Barlow Light"/>
              </a:rPr>
              <a:t>The basic algorithm is very simple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B5DD"/>
              </a:buClr>
              <a:buSzPts val="1600"/>
              <a:buFont typeface="Barlow Light"/>
              <a:buNone/>
            </a:pPr>
            <a:r>
              <a:t/>
            </a:r>
            <a:endParaRPr b="0" i="0" sz="2400" u="none" cap="none" strike="noStrike">
              <a:solidFill>
                <a:srgbClr val="3A3F50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68" name="Google Shape;468;p32"/>
          <p:cNvPicPr preferRelativeResize="0"/>
          <p:nvPr/>
        </p:nvPicPr>
        <p:blipFill rotWithShape="1">
          <a:blip r:embed="rId3">
            <a:alphaModFix/>
          </a:blip>
          <a:srcRect b="0" l="0" r="0" t="20143"/>
          <a:stretch/>
        </p:blipFill>
        <p:spPr>
          <a:xfrm>
            <a:off x="772361" y="3724171"/>
            <a:ext cx="10871201" cy="2816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